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57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274565"/>
            <a:ext cx="7477601" cy="1910070"/>
          </a:xfrm>
          <a:prstGeom prst="rect">
            <a:avLst/>
          </a:prstGeom>
          <a:noFill/>
          <a:ln/>
        </p:spPr>
        <p:txBody>
          <a:bodyPr wrap="none" rtlCol="0" anchor="t"/>
          <a:lstStyle/>
          <a:p>
            <a:pPr marL="0" indent="0">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Giới thiệu bài học</a:t>
            </a:r>
            <a:endParaRPr lang="en-US" sz="6036" dirty="0"/>
          </a:p>
        </p:txBody>
      </p:sp>
      <p:sp>
        <p:nvSpPr>
          <p:cNvPr id="6" name="Text 2"/>
          <p:cNvSpPr/>
          <p:nvPr/>
        </p:nvSpPr>
        <p:spPr>
          <a:xfrm>
            <a:off x="833199" y="3907988"/>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Chào mừng các em đến với bài học về Chiến thắng lịch sử điện biên phủ. Trong bài học này, chúng ta sẽ tìm hiểu về sự kiện lịch sử quan trọng này, cách thức và ý nghĩa của nó đối với đất nước Việt Nam.</a:t>
            </a:r>
            <a:endParaRPr lang="en-US" sz="1750" dirty="0"/>
          </a:p>
        </p:txBody>
      </p:sp>
      <p:sp>
        <p:nvSpPr>
          <p:cNvPr id="7" name="Shape 3"/>
          <p:cNvSpPr/>
          <p:nvPr/>
        </p:nvSpPr>
        <p:spPr>
          <a:xfrm>
            <a:off x="833199" y="5240774"/>
            <a:ext cx="355402" cy="355402"/>
          </a:xfrm>
          <a:prstGeom prst="roundRect">
            <a:avLst>
              <a:gd name="adj" fmla="val 25726039"/>
            </a:avLst>
          </a:prstGeom>
          <a:noFill/>
          <a:ln w="7620">
            <a:solidFill>
              <a:srgbClr val="FFFFFF"/>
            </a:solidFill>
            <a:prstDash val="soli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683663"/>
            <a:ext cx="555498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Kết luận và ghi nhận</a:t>
            </a:r>
            <a:endParaRPr lang="en-US" sz="4374" dirty="0"/>
          </a:p>
        </p:txBody>
      </p:sp>
      <p:sp>
        <p:nvSpPr>
          <p:cNvPr id="5" name="Text 2"/>
          <p:cNvSpPr/>
          <p:nvPr/>
        </p:nvSpPr>
        <p:spPr>
          <a:xfrm>
            <a:off x="2348389" y="2933462"/>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Kết luận</a:t>
            </a:r>
            <a:endParaRPr lang="en-US" sz="2187" dirty="0"/>
          </a:p>
        </p:txBody>
      </p:sp>
      <p:sp>
        <p:nvSpPr>
          <p:cNvPr id="6" name="Text 3"/>
          <p:cNvSpPr/>
          <p:nvPr/>
        </p:nvSpPr>
        <p:spPr>
          <a:xfrm>
            <a:off x="2348389" y="3502819"/>
            <a:ext cx="2949416"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vĩ đại của Điện Biên Phủ đã mở ra một trang sử mới cho đất nước Việt Nam. Đây là một dấu mốc quan trọng trong cuộc đấu tranh chống thực dân Pháp, góp phần vào sự sụp đổ của chủ nghĩa thực dân trên toàn thế giới.</a:t>
            </a:r>
            <a:endParaRPr lang="en-US" sz="1750" dirty="0"/>
          </a:p>
        </p:txBody>
      </p:sp>
      <p:sp>
        <p:nvSpPr>
          <p:cNvPr id="7" name="Text 4"/>
          <p:cNvSpPr/>
          <p:nvPr/>
        </p:nvSpPr>
        <p:spPr>
          <a:xfrm>
            <a:off x="5847398" y="2933462"/>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Ghi nhận</a:t>
            </a:r>
            <a:endParaRPr lang="en-US" sz="2187" dirty="0"/>
          </a:p>
        </p:txBody>
      </p:sp>
      <p:sp>
        <p:nvSpPr>
          <p:cNvPr id="8" name="Text 5"/>
          <p:cNvSpPr/>
          <p:nvPr/>
        </p:nvSpPr>
        <p:spPr>
          <a:xfrm>
            <a:off x="5847398" y="3502819"/>
            <a:ext cx="2949416"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Chúng ta ghi nhận sự hy sinh, kiên cường và lòng yêu nước nồng nhiệt của các anh hùng, liệt sĩ đã góp phần vào chiến thắng vĩ đại này. Đây là một di sản quý giá mà thế hệ chúng ta phải nỗ lực gìn giữ và phát huy.</a:t>
            </a:r>
            <a:endParaRPr lang="en-US" sz="1750" dirty="0"/>
          </a:p>
        </p:txBody>
      </p:sp>
      <p:sp>
        <p:nvSpPr>
          <p:cNvPr id="9" name="Text 6"/>
          <p:cNvSpPr/>
          <p:nvPr/>
        </p:nvSpPr>
        <p:spPr>
          <a:xfrm>
            <a:off x="9346406" y="2933462"/>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Truyền cảm hứng</a:t>
            </a:r>
            <a:endParaRPr lang="en-US" sz="2187" dirty="0"/>
          </a:p>
        </p:txBody>
      </p:sp>
      <p:sp>
        <p:nvSpPr>
          <p:cNvPr id="10" name="Text 7"/>
          <p:cNvSpPr/>
          <p:nvPr/>
        </p:nvSpPr>
        <p:spPr>
          <a:xfrm>
            <a:off x="9346406" y="3502819"/>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trở thành nguồn cảm hứng cho các thế hệ tiếp theo trong cuộc đấu tranh bảo vệ độc lập, chủ quyền và toàn vẹn lãnh thổ của Tổ quốc.</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319599" y="2890123"/>
            <a:ext cx="555498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Bối cảnh lịch sử</a:t>
            </a:r>
            <a:endParaRPr lang="en-US" sz="4374" dirty="0"/>
          </a:p>
        </p:txBody>
      </p:sp>
      <p:sp>
        <p:nvSpPr>
          <p:cNvPr id="6" name="Text 2"/>
          <p:cNvSpPr/>
          <p:nvPr/>
        </p:nvSpPr>
        <p:spPr>
          <a:xfrm>
            <a:off x="6319599" y="391775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Cuối thế kỷ 19, Việt Nam rơi vào tình trạng bị Pháp thuộc địa hóa, người dân sống trong khốn khổ. Phong trào yêu nước và đấu tranh giải phóng dân tộc ngày càng mạnh mẽ. Năm 1954, cuộc Chiến tranh Đông Dương bùng nổ, Việt Minh giành được nhiều chiến thắng quan trọng trước quân đội Pháp.</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265634"/>
            <a:ext cx="6202085" cy="694373"/>
          </a:xfrm>
          <a:prstGeom prst="rect">
            <a:avLst/>
          </a:prstGeom>
          <a:noFill/>
          <a:ln/>
        </p:spPr>
        <p:txBody>
          <a:bodyPr wrap="none" rtlCol="0" anchor="t"/>
          <a:lstStyle/>
          <a:p>
            <a:pPr marL="0" indent="0">
              <a:lnSpc>
                <a:spcPts val="5468"/>
              </a:lnSpc>
              <a:buNone/>
            </a:pPr>
            <a:r>
              <a:rPr lang="en-US" sz="4374" b="1" kern="0" spc="-35" dirty="0" err="1">
                <a:solidFill>
                  <a:srgbClr val="FF75D3"/>
                </a:solidFill>
                <a:latin typeface="adonis-web" pitchFamily="34" charset="0"/>
                <a:ea typeface="adonis-web" pitchFamily="34" charset="-122"/>
                <a:cs typeface="adonis-web" pitchFamily="34" charset="-120"/>
              </a:rPr>
              <a:t>Chiến</a:t>
            </a:r>
            <a:r>
              <a:rPr lang="en-US" sz="4374" b="1" kern="0" spc="-35" dirty="0">
                <a:solidFill>
                  <a:srgbClr val="FF75D3"/>
                </a:solidFill>
                <a:latin typeface="adonis-web" pitchFamily="34" charset="0"/>
                <a:ea typeface="adonis-web" pitchFamily="34" charset="-122"/>
                <a:cs typeface="adonis-web" pitchFamily="34" charset="-120"/>
              </a:rPr>
              <a:t> dịch Điện Biên Phủ</a:t>
            </a:r>
            <a:endParaRPr lang="en-US" sz="4374" dirty="0"/>
          </a:p>
        </p:txBody>
      </p:sp>
      <p:sp>
        <p:nvSpPr>
          <p:cNvPr id="5" name="Shape 2"/>
          <p:cNvSpPr/>
          <p:nvPr/>
        </p:nvSpPr>
        <p:spPr>
          <a:xfrm>
            <a:off x="7292935" y="2404348"/>
            <a:ext cx="44410" cy="4559498"/>
          </a:xfrm>
          <a:prstGeom prst="roundRect">
            <a:avLst>
              <a:gd name="adj" fmla="val 225151"/>
            </a:avLst>
          </a:prstGeom>
          <a:solidFill>
            <a:srgbClr val="D1B6E1"/>
          </a:solidFill>
          <a:ln/>
        </p:spPr>
      </p:sp>
      <p:sp>
        <p:nvSpPr>
          <p:cNvPr id="6" name="Shape 3"/>
          <p:cNvSpPr/>
          <p:nvPr/>
        </p:nvSpPr>
        <p:spPr>
          <a:xfrm>
            <a:off x="6287512" y="2805648"/>
            <a:ext cx="777597" cy="44410"/>
          </a:xfrm>
          <a:prstGeom prst="roundRect">
            <a:avLst>
              <a:gd name="adj" fmla="val 225151"/>
            </a:avLst>
          </a:prstGeom>
          <a:solidFill>
            <a:srgbClr val="D1B6E1"/>
          </a:solidFill>
          <a:ln/>
        </p:spPr>
      </p:sp>
      <p:sp>
        <p:nvSpPr>
          <p:cNvPr id="7" name="Shape 4"/>
          <p:cNvSpPr/>
          <p:nvPr/>
        </p:nvSpPr>
        <p:spPr>
          <a:xfrm>
            <a:off x="7065109" y="2577941"/>
            <a:ext cx="499943" cy="499943"/>
          </a:xfrm>
          <a:prstGeom prst="roundRect">
            <a:avLst>
              <a:gd name="adj" fmla="val 20000"/>
            </a:avLst>
          </a:prstGeom>
          <a:noFill/>
          <a:ln w="7620">
            <a:solidFill>
              <a:srgbClr val="D1B6E1"/>
            </a:solidFill>
            <a:prstDash val="solid"/>
          </a:ln>
        </p:spPr>
      </p:sp>
      <p:sp>
        <p:nvSpPr>
          <p:cNvPr id="8" name="Text 5"/>
          <p:cNvSpPr/>
          <p:nvPr/>
        </p:nvSpPr>
        <p:spPr>
          <a:xfrm>
            <a:off x="7222391" y="2619613"/>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9" name="Text 6"/>
          <p:cNvSpPr/>
          <p:nvPr/>
        </p:nvSpPr>
        <p:spPr>
          <a:xfrm>
            <a:off x="3315533" y="2626519"/>
            <a:ext cx="2777490" cy="347186"/>
          </a:xfrm>
          <a:prstGeom prst="rect">
            <a:avLst/>
          </a:prstGeom>
          <a:noFill/>
          <a:ln/>
        </p:spPr>
        <p:txBody>
          <a:bodyPr wrap="none" rtlCol="0" anchor="t"/>
          <a:lstStyle/>
          <a:p>
            <a:pPr marL="0" indent="0" algn="r">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Kế hoạch Chiến dịch</a:t>
            </a:r>
            <a:endParaRPr lang="en-US" sz="2187" dirty="0"/>
          </a:p>
        </p:txBody>
      </p:sp>
      <p:sp>
        <p:nvSpPr>
          <p:cNvPr id="10" name="Text 7"/>
          <p:cNvSpPr/>
          <p:nvPr/>
        </p:nvSpPr>
        <p:spPr>
          <a:xfrm>
            <a:off x="2348389" y="3106936"/>
            <a:ext cx="3744635" cy="1421606"/>
          </a:xfrm>
          <a:prstGeom prst="rect">
            <a:avLst/>
          </a:prstGeom>
          <a:noFill/>
          <a:ln/>
        </p:spPr>
        <p:txBody>
          <a:bodyPr wrap="square" rtlCol="0" anchor="t"/>
          <a:lstStyle/>
          <a:p>
            <a:pPr marL="0" indent="0" algn="r">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Vào năm 1953, Tướng Giáp và Bộ Tổng tham mưu của quân đội Việt Minh lập kế hoạch chiến lược nhằm giành thắng lợi hoàn toàn tại Điện Biên Phủ.</a:t>
            </a:r>
            <a:endParaRPr lang="en-US" sz="1750" dirty="0"/>
          </a:p>
        </p:txBody>
      </p:sp>
      <p:sp>
        <p:nvSpPr>
          <p:cNvPr id="11" name="Shape 8"/>
          <p:cNvSpPr/>
          <p:nvPr/>
        </p:nvSpPr>
        <p:spPr>
          <a:xfrm>
            <a:off x="7565053" y="3916501"/>
            <a:ext cx="777597" cy="44410"/>
          </a:xfrm>
          <a:prstGeom prst="roundRect">
            <a:avLst>
              <a:gd name="adj" fmla="val 225151"/>
            </a:avLst>
          </a:prstGeom>
          <a:solidFill>
            <a:srgbClr val="D1B6E1"/>
          </a:solidFill>
          <a:ln/>
        </p:spPr>
      </p:sp>
      <p:sp>
        <p:nvSpPr>
          <p:cNvPr id="12" name="Shape 9"/>
          <p:cNvSpPr/>
          <p:nvPr/>
        </p:nvSpPr>
        <p:spPr>
          <a:xfrm>
            <a:off x="7065109" y="3688794"/>
            <a:ext cx="499943" cy="499943"/>
          </a:xfrm>
          <a:prstGeom prst="roundRect">
            <a:avLst>
              <a:gd name="adj" fmla="val 20000"/>
            </a:avLst>
          </a:prstGeom>
          <a:noFill/>
          <a:ln w="7620">
            <a:solidFill>
              <a:srgbClr val="D1B6E1"/>
            </a:solidFill>
            <a:prstDash val="solid"/>
          </a:ln>
        </p:spPr>
      </p:sp>
      <p:sp>
        <p:nvSpPr>
          <p:cNvPr id="13" name="Text 10"/>
          <p:cNvSpPr/>
          <p:nvPr/>
        </p:nvSpPr>
        <p:spPr>
          <a:xfrm>
            <a:off x="7222391" y="3730466"/>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4" name="Text 11"/>
          <p:cNvSpPr/>
          <p:nvPr/>
        </p:nvSpPr>
        <p:spPr>
          <a:xfrm>
            <a:off x="8537138" y="3737372"/>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Triển khai Lực Lượng</a:t>
            </a:r>
            <a:endParaRPr lang="en-US" sz="2187" dirty="0"/>
          </a:p>
        </p:txBody>
      </p:sp>
      <p:sp>
        <p:nvSpPr>
          <p:cNvPr id="15" name="Text 12"/>
          <p:cNvSpPr/>
          <p:nvPr/>
        </p:nvSpPr>
        <p:spPr>
          <a:xfrm>
            <a:off x="8537138" y="4217789"/>
            <a:ext cx="3744754"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Trong nhiều tháng, hàng chục nghìn bộ đội Việt Minh đã được bí mật triển khai và tập trung tại khu vực Điện Biên Phủ.</a:t>
            </a:r>
            <a:endParaRPr lang="en-US" sz="1750" dirty="0"/>
          </a:p>
        </p:txBody>
      </p:sp>
      <p:sp>
        <p:nvSpPr>
          <p:cNvPr id="16" name="Shape 13"/>
          <p:cNvSpPr/>
          <p:nvPr/>
        </p:nvSpPr>
        <p:spPr>
          <a:xfrm>
            <a:off x="6287512" y="5374184"/>
            <a:ext cx="777597" cy="44410"/>
          </a:xfrm>
          <a:prstGeom prst="roundRect">
            <a:avLst>
              <a:gd name="adj" fmla="val 225151"/>
            </a:avLst>
          </a:prstGeom>
          <a:solidFill>
            <a:srgbClr val="D1B6E1"/>
          </a:solidFill>
          <a:ln/>
        </p:spPr>
      </p:sp>
      <p:sp>
        <p:nvSpPr>
          <p:cNvPr id="17" name="Shape 14"/>
          <p:cNvSpPr/>
          <p:nvPr/>
        </p:nvSpPr>
        <p:spPr>
          <a:xfrm>
            <a:off x="7065109" y="5146477"/>
            <a:ext cx="499943" cy="499943"/>
          </a:xfrm>
          <a:prstGeom prst="roundRect">
            <a:avLst>
              <a:gd name="adj" fmla="val 20000"/>
            </a:avLst>
          </a:prstGeom>
          <a:noFill/>
          <a:ln w="7620">
            <a:solidFill>
              <a:srgbClr val="D1B6E1"/>
            </a:solidFill>
            <a:prstDash val="solid"/>
          </a:ln>
        </p:spPr>
      </p:sp>
      <p:sp>
        <p:nvSpPr>
          <p:cNvPr id="18" name="Text 15"/>
          <p:cNvSpPr/>
          <p:nvPr/>
        </p:nvSpPr>
        <p:spPr>
          <a:xfrm>
            <a:off x="7222391" y="5188148"/>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9" name="Text 16"/>
          <p:cNvSpPr/>
          <p:nvPr/>
        </p:nvSpPr>
        <p:spPr>
          <a:xfrm>
            <a:off x="3315533" y="5195054"/>
            <a:ext cx="2777490" cy="347186"/>
          </a:xfrm>
          <a:prstGeom prst="rect">
            <a:avLst/>
          </a:prstGeom>
          <a:noFill/>
          <a:ln/>
        </p:spPr>
        <p:txBody>
          <a:bodyPr wrap="none" rtlCol="0" anchor="t"/>
          <a:lstStyle/>
          <a:p>
            <a:pPr marL="0" indent="0" algn="r">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Mở Màn Tấn Công</a:t>
            </a:r>
            <a:endParaRPr lang="en-US" sz="2187" dirty="0"/>
          </a:p>
        </p:txBody>
      </p:sp>
      <p:sp>
        <p:nvSpPr>
          <p:cNvPr id="20" name="Text 17"/>
          <p:cNvSpPr/>
          <p:nvPr/>
        </p:nvSpPr>
        <p:spPr>
          <a:xfrm>
            <a:off x="2348389" y="5675471"/>
            <a:ext cx="3744635" cy="1066205"/>
          </a:xfrm>
          <a:prstGeom prst="rect">
            <a:avLst/>
          </a:prstGeom>
          <a:noFill/>
          <a:ln/>
        </p:spPr>
        <p:txBody>
          <a:bodyPr wrap="square" rtlCol="0" anchor="t"/>
          <a:lstStyle/>
          <a:p>
            <a:pPr marL="0" indent="0" algn="r">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Vào ngày 13 tháng 3 năm 1954, quân Việt Minh bắt đầu cuộc tấn công quyết liệt vào các vị trí của quân Pháp.</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3" grpId="0" animBg="1"/>
      <p:bldP spid="14" grpId="0" animBg="1"/>
      <p:bldP spid="15"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213946"/>
            <a:ext cx="6752868" cy="1623848"/>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Quân đội Pháp và Việt Minh</a:t>
            </a:r>
            <a:endParaRPr lang="en-US" sz="4374" dirty="0"/>
          </a:p>
        </p:txBody>
      </p:sp>
      <p:sp>
        <p:nvSpPr>
          <p:cNvPr id="6" name="Text 2"/>
          <p:cNvSpPr/>
          <p:nvPr/>
        </p:nvSpPr>
        <p:spPr>
          <a:xfrm>
            <a:off x="833199" y="391775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Ở một bên, quân đội Pháp với các đơn vị tinh nhuệ và hiện đại, được hậu thuẫn bởi công nghệ và trang bị chiến tranh tiên tiến của phương Tây. Ở phía bên kia, quân đội Việt Minh lại là những chiến binh ăn mòn, lưu động, chịu khó và dũng cảm, với khí giới chủ yếu là vũ khí thô sơ, tuy nhiên được sự ủng hộ tuyệt đối của nhân dân.</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340069"/>
            <a:ext cx="8181499" cy="1387365"/>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Diễn biến của trận Điện Biên Phủ</a:t>
            </a:r>
            <a:endParaRPr lang="en-US" sz="4374" dirty="0"/>
          </a:p>
        </p:txBody>
      </p:sp>
      <p:sp>
        <p:nvSpPr>
          <p:cNvPr id="5" name="Text 2"/>
          <p:cNvSpPr/>
          <p:nvPr/>
        </p:nvSpPr>
        <p:spPr>
          <a:xfrm>
            <a:off x="2703790" y="3884533"/>
            <a:ext cx="9578102" cy="355402"/>
          </a:xfrm>
          <a:prstGeom prst="rect">
            <a:avLst/>
          </a:prstGeom>
          <a:noFill/>
          <a:ln/>
        </p:spPr>
        <p:txBody>
          <a:bodyPr wrap="none" rtlCol="0" anchor="t"/>
          <a:lstStyle/>
          <a:p>
            <a:pPr marL="342900" indent="-342900" algn="l">
              <a:lnSpc>
                <a:spcPts val="2799"/>
              </a:lnSpc>
              <a:buSzPct val="100000"/>
              <a:buFont typeface="+mj-lt"/>
              <a:buAutoNum type="arabicPeriod"/>
            </a:pPr>
            <a:r>
              <a:rPr lang="en-US" sz="1750" kern="0" spc="-35" dirty="0">
                <a:solidFill>
                  <a:srgbClr val="272525"/>
                </a:solidFill>
                <a:latin typeface="Source Sans Pro" pitchFamily="34" charset="0"/>
                <a:ea typeface="Source Sans Pro" pitchFamily="34" charset="-122"/>
                <a:cs typeface="Source Sans Pro" pitchFamily="34" charset="-120"/>
              </a:rPr>
              <a:t>Quân Việt Minh tập trung hàng </a:t>
            </a:r>
            <a:r>
              <a:rPr lang="en-US" sz="1750" b="1" kern="0" spc="-35" dirty="0">
                <a:solidFill>
                  <a:srgbClr val="272525"/>
                </a:solidFill>
                <a:latin typeface="Source Sans Pro" pitchFamily="34" charset="0"/>
                <a:ea typeface="Source Sans Pro" pitchFamily="34" charset="-122"/>
                <a:cs typeface="Source Sans Pro" pitchFamily="34" charset="-120"/>
              </a:rPr>
              <a:t>trăm nghìn</a:t>
            </a:r>
            <a:r>
              <a:rPr lang="en-US" sz="1750" kern="0" spc="-35" dirty="0">
                <a:solidFill>
                  <a:srgbClr val="272525"/>
                </a:solidFill>
                <a:latin typeface="Source Sans Pro" pitchFamily="34" charset="0"/>
                <a:ea typeface="Source Sans Pro" pitchFamily="34" charset="-122"/>
                <a:cs typeface="Source Sans Pro" pitchFamily="34" charset="-120"/>
              </a:rPr>
              <a:t> quân, nhiều pháo binh và vũ khí hiện đại tại Điện Biên Phủ.</a:t>
            </a:r>
            <a:endParaRPr lang="en-US" sz="1750" dirty="0"/>
          </a:p>
        </p:txBody>
      </p:sp>
      <p:sp>
        <p:nvSpPr>
          <p:cNvPr id="6" name="Text 3"/>
          <p:cNvSpPr/>
          <p:nvPr/>
        </p:nvSpPr>
        <p:spPr>
          <a:xfrm>
            <a:off x="2703790" y="4328755"/>
            <a:ext cx="9578102" cy="355402"/>
          </a:xfrm>
          <a:prstGeom prst="rect">
            <a:avLst/>
          </a:prstGeom>
          <a:noFill/>
          <a:ln/>
        </p:spPr>
        <p:txBody>
          <a:bodyPr wrap="none" rtlCol="0" anchor="t"/>
          <a:lstStyle/>
          <a:p>
            <a:pPr marL="342900" indent="-342900" algn="l">
              <a:lnSpc>
                <a:spcPts val="2799"/>
              </a:lnSpc>
              <a:buSzPct val="100000"/>
              <a:buFont typeface="+mj-lt"/>
              <a:buAutoNum type="arabicPeriod" startAt="2"/>
            </a:pPr>
            <a:r>
              <a:rPr lang="en-US" sz="1750" kern="0" spc="-35" dirty="0">
                <a:solidFill>
                  <a:srgbClr val="272525"/>
                </a:solidFill>
                <a:latin typeface="Source Sans Pro" pitchFamily="34" charset="0"/>
                <a:ea typeface="Source Sans Pro" pitchFamily="34" charset="-122"/>
                <a:cs typeface="Source Sans Pro" pitchFamily="34" charset="-120"/>
              </a:rPr>
              <a:t>Quân Pháp với </a:t>
            </a:r>
            <a:r>
              <a:rPr lang="en-US" sz="1750" b="1" kern="0" spc="-35" dirty="0">
                <a:solidFill>
                  <a:srgbClr val="272525"/>
                </a:solidFill>
                <a:latin typeface="Source Sans Pro" pitchFamily="34" charset="0"/>
                <a:ea typeface="Source Sans Pro" pitchFamily="34" charset="-122"/>
                <a:cs typeface="Source Sans Pro" pitchFamily="34" charset="-120"/>
              </a:rPr>
              <a:t>16.000 lính</a:t>
            </a:r>
            <a:r>
              <a:rPr lang="en-US" sz="1750" kern="0" spc="-35" dirty="0">
                <a:solidFill>
                  <a:srgbClr val="272525"/>
                </a:solidFill>
                <a:latin typeface="Source Sans Pro" pitchFamily="34" charset="0"/>
                <a:ea typeface="Source Sans Pro" pitchFamily="34" charset="-122"/>
                <a:cs typeface="Source Sans Pro" pitchFamily="34" charset="-120"/>
              </a:rPr>
              <a:t> tinh nhuệ, nhiều pháo binh và phòng không cố thủ tại các pháo đài trên cao.</a:t>
            </a:r>
            <a:endParaRPr lang="en-US" sz="1750" dirty="0"/>
          </a:p>
        </p:txBody>
      </p:sp>
      <p:sp>
        <p:nvSpPr>
          <p:cNvPr id="7" name="Text 4"/>
          <p:cNvSpPr/>
          <p:nvPr/>
        </p:nvSpPr>
        <p:spPr>
          <a:xfrm>
            <a:off x="2703790" y="4772978"/>
            <a:ext cx="9578102"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kern="0" spc="-35" dirty="0">
                <a:solidFill>
                  <a:srgbClr val="272525"/>
                </a:solidFill>
                <a:latin typeface="Source Sans Pro" pitchFamily="34" charset="0"/>
                <a:ea typeface="Source Sans Pro" pitchFamily="34" charset="-122"/>
                <a:cs typeface="Source Sans Pro" pitchFamily="34" charset="-120"/>
              </a:rPr>
              <a:t>Sau </a:t>
            </a:r>
            <a:r>
              <a:rPr lang="en-US" sz="1750" b="1" kern="0" spc="-35" dirty="0">
                <a:solidFill>
                  <a:srgbClr val="272525"/>
                </a:solidFill>
                <a:latin typeface="Source Sans Pro" pitchFamily="34" charset="0"/>
                <a:ea typeface="Source Sans Pro" pitchFamily="34" charset="-122"/>
                <a:cs typeface="Source Sans Pro" pitchFamily="34" charset="-120"/>
              </a:rPr>
              <a:t>57 ngày đêm</a:t>
            </a:r>
            <a:r>
              <a:rPr lang="en-US" sz="1750" kern="0" spc="-35" dirty="0">
                <a:solidFill>
                  <a:srgbClr val="272525"/>
                </a:solidFill>
                <a:latin typeface="Source Sans Pro" pitchFamily="34" charset="0"/>
                <a:ea typeface="Source Sans Pro" pitchFamily="34" charset="-122"/>
                <a:cs typeface="Source Sans Pro" pitchFamily="34" charset="-120"/>
              </a:rPr>
              <a:t> ác liệt, quân Việt Minh đã chia cắt và tiến công quân Pháp từ nhiều hướng, khống chế các vị trí chủ yếu.</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762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2456855"/>
            <a:ext cx="7477601" cy="1916430"/>
          </a:xfrm>
          <a:prstGeom prst="rect">
            <a:avLst/>
          </a:prstGeom>
          <a:noFill/>
          <a:ln/>
        </p:spPr>
        <p:txBody>
          <a:bodyPr wrap="square" rtlCol="0" anchor="t"/>
          <a:lstStyle/>
          <a:p>
            <a:pPr marL="0" indent="0">
              <a:lnSpc>
                <a:spcPts val="7545"/>
              </a:lnSpc>
              <a:buNone/>
            </a:pPr>
            <a:r>
              <a:rPr lang="en-US" sz="6036" b="1" kern="0" spc="-35" dirty="0">
                <a:solidFill>
                  <a:srgbClr val="FF75D3"/>
                </a:solidFill>
                <a:latin typeface="Times New Roman" panose="02020603050405020304" pitchFamily="18" charset="0"/>
                <a:ea typeface="adonis-web" pitchFamily="34" charset="-122"/>
                <a:cs typeface="Times New Roman" panose="02020603050405020304" pitchFamily="18" charset="0"/>
              </a:rPr>
              <a:t>Chiến thắng vĩ đại của quân và dân ta</a:t>
            </a:r>
            <a:endParaRPr lang="en-US" sz="6036" dirty="0">
              <a:latin typeface="Times New Roman" panose="02020603050405020304" pitchFamily="18" charset="0"/>
              <a:cs typeface="Times New Roman" panose="02020603050405020304" pitchFamily="18" charset="0"/>
            </a:endParaRPr>
          </a:p>
        </p:txBody>
      </p:sp>
      <p:sp>
        <p:nvSpPr>
          <p:cNvPr id="6" name="Text 2"/>
          <p:cNvSpPr/>
          <p:nvPr/>
        </p:nvSpPr>
        <p:spPr>
          <a:xfrm>
            <a:off x="833199" y="4706541"/>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là thành quả vĩ đại của ý chí kiên cường và nỗ lực phi thường của toàn thể quân và dân ta. Đây là một trong những chiến công vĩ đại nhất trong lịch sử của dân tộc Việt Nam.</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478286" y="595193"/>
            <a:ext cx="7347228" cy="676275"/>
          </a:xfrm>
          <a:prstGeom prst="rect">
            <a:avLst/>
          </a:prstGeom>
          <a:noFill/>
          <a:ln/>
        </p:spPr>
        <p:txBody>
          <a:bodyPr wrap="none" rtlCol="0" anchor="t"/>
          <a:lstStyle/>
          <a:p>
            <a:pPr marL="0" indent="0">
              <a:lnSpc>
                <a:spcPts val="5325"/>
              </a:lnSpc>
              <a:buNone/>
            </a:pPr>
            <a:r>
              <a:rPr lang="en-US" sz="4260" b="1" kern="0" spc="-34" dirty="0">
                <a:solidFill>
                  <a:srgbClr val="FF75D3"/>
                </a:solidFill>
                <a:latin typeface="adonis-web" pitchFamily="34" charset="0"/>
                <a:ea typeface="adonis-web" pitchFamily="34" charset="-122"/>
                <a:cs typeface="adonis-web" pitchFamily="34" charset="-120"/>
              </a:rPr>
              <a:t>Ý nghĩa lịch sử của chiến thắng</a:t>
            </a:r>
            <a:endParaRPr lang="en-US" sz="4260" dirty="0"/>
          </a:p>
        </p:txBody>
      </p:sp>
      <p:sp>
        <p:nvSpPr>
          <p:cNvPr id="5" name="Shape 2"/>
          <p:cNvSpPr/>
          <p:nvPr/>
        </p:nvSpPr>
        <p:spPr>
          <a:xfrm>
            <a:off x="2478286" y="1704142"/>
            <a:ext cx="1612225" cy="1246703"/>
          </a:xfrm>
          <a:prstGeom prst="roundRect">
            <a:avLst>
              <a:gd name="adj" fmla="val 7811"/>
            </a:avLst>
          </a:prstGeom>
          <a:noFill/>
          <a:ln w="7620">
            <a:solidFill>
              <a:srgbClr val="D1B6E1"/>
            </a:solidFill>
            <a:prstDash val="solid"/>
          </a:ln>
        </p:spPr>
      </p:sp>
      <p:sp>
        <p:nvSpPr>
          <p:cNvPr id="6" name="Text 3"/>
          <p:cNvSpPr/>
          <p:nvPr/>
        </p:nvSpPr>
        <p:spPr>
          <a:xfrm>
            <a:off x="2702243" y="2111097"/>
            <a:ext cx="149543" cy="432792"/>
          </a:xfrm>
          <a:prstGeom prst="rect">
            <a:avLst/>
          </a:prstGeom>
          <a:noFill/>
          <a:ln/>
        </p:spPr>
        <p:txBody>
          <a:bodyPr wrap="none" rtlCol="0" anchor="t"/>
          <a:lstStyle/>
          <a:p>
            <a:pPr marL="0" indent="0" algn="ctr">
              <a:lnSpc>
                <a:spcPts val="3408"/>
              </a:lnSpc>
              <a:buNone/>
            </a:pPr>
            <a:r>
              <a:rPr lang="en-US" sz="2130" b="1" kern="0" spc="-34" dirty="0">
                <a:solidFill>
                  <a:srgbClr val="272525"/>
                </a:solidFill>
                <a:latin typeface="adonis-web" pitchFamily="34" charset="0"/>
                <a:ea typeface="adonis-web" pitchFamily="34" charset="-122"/>
                <a:cs typeface="adonis-web" pitchFamily="34" charset="-120"/>
              </a:rPr>
              <a:t>1</a:t>
            </a:r>
            <a:endParaRPr lang="en-US" sz="2130" dirty="0"/>
          </a:p>
        </p:txBody>
      </p:sp>
      <p:sp>
        <p:nvSpPr>
          <p:cNvPr id="7" name="Text 4"/>
          <p:cNvSpPr/>
          <p:nvPr/>
        </p:nvSpPr>
        <p:spPr>
          <a:xfrm>
            <a:off x="4306848" y="1920478"/>
            <a:ext cx="2704743" cy="338138"/>
          </a:xfrm>
          <a:prstGeom prst="rect">
            <a:avLst/>
          </a:prstGeom>
          <a:noFill/>
          <a:ln/>
        </p:spPr>
        <p:txBody>
          <a:bodyPr wrap="none" rtlCol="0" anchor="t"/>
          <a:lstStyle/>
          <a:p>
            <a:pPr marL="0" indent="0" algn="l">
              <a:lnSpc>
                <a:spcPts val="2662"/>
              </a:lnSpc>
              <a:buNone/>
            </a:pPr>
            <a:r>
              <a:rPr lang="en-US" sz="2130" b="1" kern="0" spc="-34" dirty="0">
                <a:solidFill>
                  <a:srgbClr val="272525"/>
                </a:solidFill>
                <a:latin typeface="adonis-web" pitchFamily="34" charset="0"/>
                <a:ea typeface="adonis-web" pitchFamily="34" charset="-122"/>
                <a:cs typeface="adonis-web" pitchFamily="34" charset="-120"/>
              </a:rPr>
              <a:t>Thắng lợi vĩ đại</a:t>
            </a:r>
            <a:endParaRPr lang="en-US" sz="2130" dirty="0"/>
          </a:p>
        </p:txBody>
      </p:sp>
      <p:sp>
        <p:nvSpPr>
          <p:cNvPr id="8" name="Text 5"/>
          <p:cNvSpPr/>
          <p:nvPr/>
        </p:nvSpPr>
        <p:spPr>
          <a:xfrm>
            <a:off x="4306848" y="2388394"/>
            <a:ext cx="6198156" cy="346115"/>
          </a:xfrm>
          <a:prstGeom prst="rect">
            <a:avLst/>
          </a:prstGeom>
          <a:noFill/>
          <a:ln/>
        </p:spPr>
        <p:txBody>
          <a:bodyPr wrap="none" rtlCol="0" anchor="t"/>
          <a:lstStyle/>
          <a:p>
            <a:pPr marL="0" indent="0" algn="l">
              <a:lnSpc>
                <a:spcPts val="2726"/>
              </a:lnSpc>
              <a:buNone/>
            </a:pPr>
            <a:r>
              <a:rPr lang="en-US" sz="1704" kern="0" spc="-34" dirty="0">
                <a:solidFill>
                  <a:srgbClr val="272525"/>
                </a:solidFill>
                <a:latin typeface="Source Sans Pro" pitchFamily="34" charset="0"/>
                <a:ea typeface="Source Sans Pro" pitchFamily="34" charset="-122"/>
                <a:cs typeface="Source Sans Pro" pitchFamily="34" charset="-120"/>
              </a:rPr>
              <a:t>Giải phóng Điện Biên Phủ, kết thúc sự thống trị của Pháp tại Đông Dương</a:t>
            </a:r>
            <a:endParaRPr lang="en-US" sz="1704" dirty="0"/>
          </a:p>
        </p:txBody>
      </p:sp>
      <p:sp>
        <p:nvSpPr>
          <p:cNvPr id="9" name="Shape 6"/>
          <p:cNvSpPr/>
          <p:nvPr/>
        </p:nvSpPr>
        <p:spPr>
          <a:xfrm>
            <a:off x="4198620" y="2926050"/>
            <a:ext cx="7845385" cy="21610"/>
          </a:xfrm>
          <a:prstGeom prst="roundRect">
            <a:avLst>
              <a:gd name="adj" fmla="val 450603"/>
            </a:avLst>
          </a:prstGeom>
          <a:solidFill>
            <a:srgbClr val="D1B6E1"/>
          </a:solidFill>
          <a:ln/>
        </p:spPr>
      </p:sp>
      <p:sp>
        <p:nvSpPr>
          <p:cNvPr id="10" name="Shape 7"/>
          <p:cNvSpPr/>
          <p:nvPr/>
        </p:nvSpPr>
        <p:spPr>
          <a:xfrm>
            <a:off x="2478286" y="3058954"/>
            <a:ext cx="3224570" cy="1592818"/>
          </a:xfrm>
          <a:prstGeom prst="roundRect">
            <a:avLst>
              <a:gd name="adj" fmla="val 6113"/>
            </a:avLst>
          </a:prstGeom>
          <a:noFill/>
          <a:ln w="7620">
            <a:solidFill>
              <a:srgbClr val="D1B6E1"/>
            </a:solidFill>
            <a:prstDash val="solid"/>
          </a:ln>
        </p:spPr>
      </p:sp>
      <p:sp>
        <p:nvSpPr>
          <p:cNvPr id="11" name="Text 8"/>
          <p:cNvSpPr/>
          <p:nvPr/>
        </p:nvSpPr>
        <p:spPr>
          <a:xfrm>
            <a:off x="2702243" y="3638907"/>
            <a:ext cx="149543" cy="432792"/>
          </a:xfrm>
          <a:prstGeom prst="rect">
            <a:avLst/>
          </a:prstGeom>
          <a:noFill/>
          <a:ln/>
        </p:spPr>
        <p:txBody>
          <a:bodyPr wrap="none" rtlCol="0" anchor="t"/>
          <a:lstStyle/>
          <a:p>
            <a:pPr marL="0" indent="0" algn="ctr">
              <a:lnSpc>
                <a:spcPts val="3408"/>
              </a:lnSpc>
              <a:buNone/>
            </a:pPr>
            <a:r>
              <a:rPr lang="en-US" sz="2130" b="1" kern="0" spc="-34" dirty="0">
                <a:solidFill>
                  <a:srgbClr val="272525"/>
                </a:solidFill>
                <a:latin typeface="adonis-web" pitchFamily="34" charset="0"/>
                <a:ea typeface="adonis-web" pitchFamily="34" charset="-122"/>
                <a:cs typeface="adonis-web" pitchFamily="34" charset="-120"/>
              </a:rPr>
              <a:t>2</a:t>
            </a:r>
            <a:endParaRPr lang="en-US" sz="2130" dirty="0"/>
          </a:p>
        </p:txBody>
      </p:sp>
      <p:sp>
        <p:nvSpPr>
          <p:cNvPr id="12" name="Text 9"/>
          <p:cNvSpPr/>
          <p:nvPr/>
        </p:nvSpPr>
        <p:spPr>
          <a:xfrm>
            <a:off x="5919192" y="3275290"/>
            <a:ext cx="2704743" cy="338138"/>
          </a:xfrm>
          <a:prstGeom prst="rect">
            <a:avLst/>
          </a:prstGeom>
          <a:noFill/>
          <a:ln/>
        </p:spPr>
        <p:txBody>
          <a:bodyPr wrap="none" rtlCol="0" anchor="t"/>
          <a:lstStyle/>
          <a:p>
            <a:pPr marL="0" indent="0" algn="l">
              <a:lnSpc>
                <a:spcPts val="2662"/>
              </a:lnSpc>
              <a:buNone/>
            </a:pPr>
            <a:r>
              <a:rPr lang="en-US" sz="2130" b="1" kern="0" spc="-34" dirty="0">
                <a:solidFill>
                  <a:srgbClr val="272525"/>
                </a:solidFill>
                <a:latin typeface="adonis-web" pitchFamily="34" charset="0"/>
                <a:ea typeface="adonis-web" pitchFamily="34" charset="-122"/>
                <a:cs typeface="adonis-web" pitchFamily="34" charset="-120"/>
              </a:rPr>
              <a:t>Danh dự quốc gia</a:t>
            </a:r>
            <a:endParaRPr lang="en-US" sz="2130" dirty="0"/>
          </a:p>
        </p:txBody>
      </p:sp>
      <p:sp>
        <p:nvSpPr>
          <p:cNvPr id="13" name="Text 10"/>
          <p:cNvSpPr/>
          <p:nvPr/>
        </p:nvSpPr>
        <p:spPr>
          <a:xfrm>
            <a:off x="5919192" y="3743206"/>
            <a:ext cx="6016585" cy="692229"/>
          </a:xfrm>
          <a:prstGeom prst="rect">
            <a:avLst/>
          </a:prstGeom>
          <a:noFill/>
          <a:ln/>
        </p:spPr>
        <p:txBody>
          <a:bodyPr wrap="square" rtlCol="0" anchor="t"/>
          <a:lstStyle/>
          <a:p>
            <a:pPr marL="0" indent="0" algn="l">
              <a:lnSpc>
                <a:spcPts val="2726"/>
              </a:lnSpc>
              <a:buNone/>
            </a:pPr>
            <a:r>
              <a:rPr lang="en-US" sz="1704" kern="0" spc="-34" dirty="0">
                <a:solidFill>
                  <a:srgbClr val="272525"/>
                </a:solidFill>
                <a:latin typeface="Source Sans Pro" pitchFamily="34" charset="0"/>
                <a:ea typeface="Source Sans Pro" pitchFamily="34" charset="-122"/>
                <a:cs typeface="Source Sans Pro" pitchFamily="34" charset="-120"/>
              </a:rPr>
              <a:t>Khẳng định tinh thần kiên cường và lòng yêu nước của nhân dân Việt Nam</a:t>
            </a:r>
            <a:endParaRPr lang="en-US" sz="1704" dirty="0"/>
          </a:p>
        </p:txBody>
      </p:sp>
      <p:sp>
        <p:nvSpPr>
          <p:cNvPr id="14" name="Shape 11"/>
          <p:cNvSpPr/>
          <p:nvPr/>
        </p:nvSpPr>
        <p:spPr>
          <a:xfrm>
            <a:off x="5810964" y="4626977"/>
            <a:ext cx="6233041" cy="21610"/>
          </a:xfrm>
          <a:prstGeom prst="roundRect">
            <a:avLst>
              <a:gd name="adj" fmla="val 450603"/>
            </a:avLst>
          </a:prstGeom>
          <a:solidFill>
            <a:srgbClr val="D1B6E1"/>
          </a:solidFill>
          <a:ln/>
        </p:spPr>
      </p:sp>
      <p:sp>
        <p:nvSpPr>
          <p:cNvPr id="15" name="Shape 12"/>
          <p:cNvSpPr/>
          <p:nvPr/>
        </p:nvSpPr>
        <p:spPr>
          <a:xfrm>
            <a:off x="2478286" y="4759881"/>
            <a:ext cx="4836914" cy="1592818"/>
          </a:xfrm>
          <a:prstGeom prst="roundRect">
            <a:avLst>
              <a:gd name="adj" fmla="val 6113"/>
            </a:avLst>
          </a:prstGeom>
          <a:noFill/>
          <a:ln w="7620">
            <a:solidFill>
              <a:srgbClr val="D1B6E1"/>
            </a:solidFill>
            <a:prstDash val="solid"/>
          </a:ln>
        </p:spPr>
      </p:sp>
      <p:sp>
        <p:nvSpPr>
          <p:cNvPr id="16" name="Text 13"/>
          <p:cNvSpPr/>
          <p:nvPr/>
        </p:nvSpPr>
        <p:spPr>
          <a:xfrm>
            <a:off x="2702243" y="5339834"/>
            <a:ext cx="149543" cy="432792"/>
          </a:xfrm>
          <a:prstGeom prst="rect">
            <a:avLst/>
          </a:prstGeom>
          <a:noFill/>
          <a:ln/>
        </p:spPr>
        <p:txBody>
          <a:bodyPr wrap="none" rtlCol="0" anchor="t"/>
          <a:lstStyle/>
          <a:p>
            <a:pPr marL="0" indent="0" algn="ctr">
              <a:lnSpc>
                <a:spcPts val="3408"/>
              </a:lnSpc>
              <a:buNone/>
            </a:pPr>
            <a:r>
              <a:rPr lang="en-US" sz="2130" b="1" kern="0" spc="-34" dirty="0">
                <a:solidFill>
                  <a:srgbClr val="272525"/>
                </a:solidFill>
                <a:latin typeface="adonis-web" pitchFamily="34" charset="0"/>
                <a:ea typeface="adonis-web" pitchFamily="34" charset="-122"/>
                <a:cs typeface="adonis-web" pitchFamily="34" charset="-120"/>
              </a:rPr>
              <a:t>3</a:t>
            </a:r>
            <a:endParaRPr lang="en-US" sz="2130" dirty="0"/>
          </a:p>
        </p:txBody>
      </p:sp>
      <p:sp>
        <p:nvSpPr>
          <p:cNvPr id="17" name="Text 14"/>
          <p:cNvSpPr/>
          <p:nvPr/>
        </p:nvSpPr>
        <p:spPr>
          <a:xfrm>
            <a:off x="7531537" y="4976217"/>
            <a:ext cx="2704743" cy="338138"/>
          </a:xfrm>
          <a:prstGeom prst="rect">
            <a:avLst/>
          </a:prstGeom>
          <a:noFill/>
          <a:ln/>
        </p:spPr>
        <p:txBody>
          <a:bodyPr wrap="none" rtlCol="0" anchor="t"/>
          <a:lstStyle/>
          <a:p>
            <a:pPr marL="0" indent="0" algn="l">
              <a:lnSpc>
                <a:spcPts val="2662"/>
              </a:lnSpc>
              <a:buNone/>
            </a:pPr>
            <a:r>
              <a:rPr lang="en-US" sz="2130" b="1" kern="0" spc="-34" dirty="0">
                <a:solidFill>
                  <a:srgbClr val="272525"/>
                </a:solidFill>
                <a:latin typeface="adonis-web" pitchFamily="34" charset="0"/>
                <a:ea typeface="adonis-web" pitchFamily="34" charset="-122"/>
                <a:cs typeface="adonis-web" pitchFamily="34" charset="-120"/>
              </a:rPr>
              <a:t>Ảnh hưởng quốc tế</a:t>
            </a:r>
            <a:endParaRPr lang="en-US" sz="2130" dirty="0"/>
          </a:p>
        </p:txBody>
      </p:sp>
      <p:sp>
        <p:nvSpPr>
          <p:cNvPr id="18" name="Text 15"/>
          <p:cNvSpPr/>
          <p:nvPr/>
        </p:nvSpPr>
        <p:spPr>
          <a:xfrm>
            <a:off x="7531537" y="5444133"/>
            <a:ext cx="4404241" cy="692229"/>
          </a:xfrm>
          <a:prstGeom prst="rect">
            <a:avLst/>
          </a:prstGeom>
          <a:noFill/>
          <a:ln/>
        </p:spPr>
        <p:txBody>
          <a:bodyPr wrap="square" rtlCol="0" anchor="t"/>
          <a:lstStyle/>
          <a:p>
            <a:pPr marL="0" indent="0" algn="l">
              <a:lnSpc>
                <a:spcPts val="2726"/>
              </a:lnSpc>
              <a:buNone/>
            </a:pPr>
            <a:r>
              <a:rPr lang="en-US" sz="1704" kern="0" spc="-34" dirty="0">
                <a:solidFill>
                  <a:srgbClr val="272525"/>
                </a:solidFill>
                <a:latin typeface="Source Sans Pro" pitchFamily="34" charset="0"/>
                <a:ea typeface="Source Sans Pro" pitchFamily="34" charset="-122"/>
                <a:cs typeface="Source Sans Pro" pitchFamily="34" charset="-120"/>
              </a:rPr>
              <a:t>Tạo động lực mạnh mẽ cho phong trào giải phóng dân tộc trên thế giới</a:t>
            </a:r>
            <a:endParaRPr lang="en-US" sz="1704" dirty="0"/>
          </a:p>
        </p:txBody>
      </p:sp>
      <p:sp>
        <p:nvSpPr>
          <p:cNvPr id="19" name="Text 16"/>
          <p:cNvSpPr/>
          <p:nvPr/>
        </p:nvSpPr>
        <p:spPr>
          <a:xfrm>
            <a:off x="2478286" y="6596063"/>
            <a:ext cx="9673828" cy="1038344"/>
          </a:xfrm>
          <a:prstGeom prst="rect">
            <a:avLst/>
          </a:prstGeom>
          <a:noFill/>
          <a:ln/>
        </p:spPr>
        <p:txBody>
          <a:bodyPr wrap="square" rtlCol="0" anchor="t"/>
          <a:lstStyle/>
          <a:p>
            <a:pPr marL="0" indent="0">
              <a:lnSpc>
                <a:spcPts val="2726"/>
              </a:lnSpc>
              <a:buNone/>
            </a:pPr>
            <a:r>
              <a:rPr lang="en-US" sz="1704" kern="0" spc="-34" dirty="0">
                <a:solidFill>
                  <a:srgbClr val="272525"/>
                </a:solidFill>
                <a:latin typeface="Source Sans Pro" pitchFamily="34" charset="0"/>
                <a:ea typeface="Source Sans Pro" pitchFamily="34" charset="-122"/>
                <a:cs typeface="Source Sans Pro" pitchFamily="34" charset="-120"/>
              </a:rPr>
              <a:t>Chiến thắng Điện Biên Phủ là một thắng lợi vĩ đại trong lịch sử dân tộc Việt Nam, chấm dứt sự thống trị của Pháp tại Đông Dương. Nó đã khẳng định tinh thần kiên cường và lòng yêu nước của nhân dân ta, đồng thời tạo động lực mạnh mẽ cho phong trào giải phóng dân tộc trên thế giới.</a:t>
            </a:r>
            <a:endParaRPr lang="en-US" sz="170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108829"/>
            <a:ext cx="8586073"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Bài học kinh nghiệm từ chiến thắng</a:t>
            </a:r>
            <a:endParaRPr lang="en-US" sz="4374" dirty="0"/>
          </a:p>
        </p:txBody>
      </p:sp>
      <p:sp>
        <p:nvSpPr>
          <p:cNvPr id="5" name="Shape 2"/>
          <p:cNvSpPr/>
          <p:nvPr/>
        </p:nvSpPr>
        <p:spPr>
          <a:xfrm>
            <a:off x="2348389" y="2421136"/>
            <a:ext cx="499943" cy="499943"/>
          </a:xfrm>
          <a:prstGeom prst="roundRect">
            <a:avLst>
              <a:gd name="adj" fmla="val 20000"/>
            </a:avLst>
          </a:prstGeom>
          <a:noFill/>
          <a:ln w="7620">
            <a:solidFill>
              <a:srgbClr val="D1B6E1"/>
            </a:solidFill>
            <a:prstDash val="solid"/>
          </a:ln>
        </p:spPr>
      </p:sp>
      <p:sp>
        <p:nvSpPr>
          <p:cNvPr id="6" name="Text 3"/>
          <p:cNvSpPr/>
          <p:nvPr/>
        </p:nvSpPr>
        <p:spPr>
          <a:xfrm>
            <a:off x="2505670" y="2462808"/>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2497455"/>
            <a:ext cx="3493889"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1. Sức mạnh của sự đoàn kết</a:t>
            </a:r>
            <a:endParaRPr lang="en-US" sz="2187" dirty="0"/>
          </a:p>
        </p:txBody>
      </p:sp>
      <p:sp>
        <p:nvSpPr>
          <p:cNvPr id="8" name="Text 5"/>
          <p:cNvSpPr/>
          <p:nvPr/>
        </p:nvSpPr>
        <p:spPr>
          <a:xfrm>
            <a:off x="3070503" y="2977872"/>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đã chứng minh sức mạnh to lớn của sự đoàn kết giữa quân và dân, giữa các lực lượng trong Quân đội Nhân dân Việt Nam.</a:t>
            </a:r>
            <a:endParaRPr lang="en-US" sz="1750" dirty="0"/>
          </a:p>
        </p:txBody>
      </p:sp>
      <p:sp>
        <p:nvSpPr>
          <p:cNvPr id="9" name="Shape 6"/>
          <p:cNvSpPr/>
          <p:nvPr/>
        </p:nvSpPr>
        <p:spPr>
          <a:xfrm>
            <a:off x="7426285" y="2421136"/>
            <a:ext cx="499943" cy="499943"/>
          </a:xfrm>
          <a:prstGeom prst="roundRect">
            <a:avLst>
              <a:gd name="adj" fmla="val 20000"/>
            </a:avLst>
          </a:prstGeom>
          <a:noFill/>
          <a:ln w="7620">
            <a:solidFill>
              <a:srgbClr val="D1B6E1"/>
            </a:solidFill>
            <a:prstDash val="solid"/>
          </a:ln>
        </p:spPr>
      </p:sp>
      <p:sp>
        <p:nvSpPr>
          <p:cNvPr id="10" name="Text 7"/>
          <p:cNvSpPr/>
          <p:nvPr/>
        </p:nvSpPr>
        <p:spPr>
          <a:xfrm>
            <a:off x="7583567" y="2462808"/>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8148399" y="2497455"/>
            <a:ext cx="4133612"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2. Tầm quan trọng của hoạch định chiến lược</a:t>
            </a:r>
            <a:endParaRPr lang="en-US" sz="2187" dirty="0"/>
          </a:p>
        </p:txBody>
      </p:sp>
      <p:sp>
        <p:nvSpPr>
          <p:cNvPr id="12" name="Text 9"/>
          <p:cNvSpPr/>
          <p:nvPr/>
        </p:nvSpPr>
        <p:spPr>
          <a:xfrm>
            <a:off x="8148399" y="3325058"/>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Cuộc chiến đã thể hiện vai trò then chốt của việc xây dựng kế hoạch, chiến lược cụ thể và khả thi, để đạt được mục tiêu chiến dịch.</a:t>
            </a:r>
            <a:endParaRPr lang="en-US" sz="1750" dirty="0"/>
          </a:p>
        </p:txBody>
      </p:sp>
      <p:sp>
        <p:nvSpPr>
          <p:cNvPr id="13" name="Shape 10"/>
          <p:cNvSpPr/>
          <p:nvPr/>
        </p:nvSpPr>
        <p:spPr>
          <a:xfrm>
            <a:off x="2348389" y="4795242"/>
            <a:ext cx="499943" cy="499943"/>
          </a:xfrm>
          <a:prstGeom prst="roundRect">
            <a:avLst>
              <a:gd name="adj" fmla="val 20000"/>
            </a:avLst>
          </a:prstGeom>
          <a:noFill/>
          <a:ln w="7620">
            <a:solidFill>
              <a:srgbClr val="D1B6E1"/>
            </a:solidFill>
            <a:prstDash val="solid"/>
          </a:ln>
        </p:spPr>
      </p:sp>
      <p:sp>
        <p:nvSpPr>
          <p:cNvPr id="14" name="Text 11"/>
          <p:cNvSpPr/>
          <p:nvPr/>
        </p:nvSpPr>
        <p:spPr>
          <a:xfrm>
            <a:off x="2505670" y="4836914"/>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3070503" y="4871561"/>
            <a:ext cx="4133612"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3. Sự cần thiết của tuyệt đối bí mật</a:t>
            </a:r>
            <a:endParaRPr lang="en-US" sz="2187" dirty="0"/>
          </a:p>
        </p:txBody>
      </p:sp>
      <p:sp>
        <p:nvSpPr>
          <p:cNvPr id="16" name="Text 13"/>
          <p:cNvSpPr/>
          <p:nvPr/>
        </p:nvSpPr>
        <p:spPr>
          <a:xfrm>
            <a:off x="3070503" y="5699165"/>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Việc giữ bí mật tuyệt đối về kế hoạch và các hoạt động của Quân đội Việt Nam đã góp phần quan trọng vào thắng lợi của chiến dịch.</a:t>
            </a:r>
            <a:endParaRPr lang="en-US" sz="1750" dirty="0"/>
          </a:p>
        </p:txBody>
      </p:sp>
      <p:sp>
        <p:nvSpPr>
          <p:cNvPr id="17" name="Shape 14"/>
          <p:cNvSpPr/>
          <p:nvPr/>
        </p:nvSpPr>
        <p:spPr>
          <a:xfrm>
            <a:off x="7426285" y="4795242"/>
            <a:ext cx="499943" cy="499943"/>
          </a:xfrm>
          <a:prstGeom prst="roundRect">
            <a:avLst>
              <a:gd name="adj" fmla="val 20000"/>
            </a:avLst>
          </a:prstGeom>
          <a:noFill/>
          <a:ln w="7620">
            <a:solidFill>
              <a:srgbClr val="D1B6E1"/>
            </a:solidFill>
            <a:prstDash val="solid"/>
          </a:ln>
        </p:spPr>
      </p:sp>
      <p:sp>
        <p:nvSpPr>
          <p:cNvPr id="18" name="Text 15"/>
          <p:cNvSpPr/>
          <p:nvPr/>
        </p:nvSpPr>
        <p:spPr>
          <a:xfrm>
            <a:off x="7583567" y="4836914"/>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4</a:t>
            </a:r>
            <a:endParaRPr lang="en-US" sz="2624" dirty="0"/>
          </a:p>
        </p:txBody>
      </p:sp>
      <p:sp>
        <p:nvSpPr>
          <p:cNvPr id="19" name="Text 16"/>
          <p:cNvSpPr/>
          <p:nvPr/>
        </p:nvSpPr>
        <p:spPr>
          <a:xfrm>
            <a:off x="8148399" y="4871561"/>
            <a:ext cx="4133612"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4. Vai trò của ý chí và quyết tâm chiến đấu</a:t>
            </a:r>
            <a:endParaRPr lang="en-US" sz="2187" dirty="0"/>
          </a:p>
        </p:txBody>
      </p:sp>
      <p:sp>
        <p:nvSpPr>
          <p:cNvPr id="20" name="Text 17"/>
          <p:cNvSpPr/>
          <p:nvPr/>
        </p:nvSpPr>
        <p:spPr>
          <a:xfrm>
            <a:off x="8148399" y="5699165"/>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cho thấy ý chí và quyết tâm chiến đấu của Quân đội và Nhân dân Việt Nam là không gì có thể lay chuyển được.</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498878"/>
            <a:ext cx="6776204"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Ảnh hưởng của chiến thắng</a:t>
            </a:r>
            <a:endParaRPr lang="en-US" sz="4374" dirty="0"/>
          </a:p>
        </p:txBody>
      </p:sp>
      <p:pic>
        <p:nvPicPr>
          <p:cNvPr id="5" name="Image 1" descr="preencoded.png"/>
          <p:cNvPicPr>
            <a:picLocks noChangeAspect="1"/>
          </p:cNvPicPr>
          <p:nvPr/>
        </p:nvPicPr>
        <p:blipFill>
          <a:blip r:embed="rId4"/>
          <a:stretch>
            <a:fillRect/>
          </a:stretch>
        </p:blipFill>
        <p:spPr>
          <a:xfrm>
            <a:off x="2348389" y="2637592"/>
            <a:ext cx="555427" cy="555427"/>
          </a:xfrm>
          <a:prstGeom prst="rect">
            <a:avLst/>
          </a:prstGeom>
        </p:spPr>
      </p:pic>
      <p:sp>
        <p:nvSpPr>
          <p:cNvPr id="6" name="Text 2"/>
          <p:cNvSpPr/>
          <p:nvPr/>
        </p:nvSpPr>
        <p:spPr>
          <a:xfrm>
            <a:off x="2348389" y="3415189"/>
            <a:ext cx="2233374"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Độc lập và tự do</a:t>
            </a:r>
            <a:endParaRPr lang="en-US" sz="2187" dirty="0"/>
          </a:p>
        </p:txBody>
      </p:sp>
      <p:sp>
        <p:nvSpPr>
          <p:cNvPr id="7" name="Text 3"/>
          <p:cNvSpPr/>
          <p:nvPr/>
        </p:nvSpPr>
        <p:spPr>
          <a:xfrm>
            <a:off x="2348389" y="3895606"/>
            <a:ext cx="2233374"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đánh dấu sự kết thúc của cuộc chiến tranh chống Pháp và mở ra kỷ nguyên độc lập, tự do cho đất nước.</a:t>
            </a:r>
            <a:endParaRPr lang="en-US" sz="1750" dirty="0"/>
          </a:p>
        </p:txBody>
      </p:sp>
      <p:pic>
        <p:nvPicPr>
          <p:cNvPr id="8" name="Image 2" descr="preencoded.png"/>
          <p:cNvPicPr>
            <a:picLocks noChangeAspect="1"/>
          </p:cNvPicPr>
          <p:nvPr/>
        </p:nvPicPr>
        <p:blipFill>
          <a:blip r:embed="rId5"/>
          <a:stretch>
            <a:fillRect/>
          </a:stretch>
        </p:blipFill>
        <p:spPr>
          <a:xfrm>
            <a:off x="4915019" y="2637592"/>
            <a:ext cx="555427" cy="555427"/>
          </a:xfrm>
          <a:prstGeom prst="rect">
            <a:avLst/>
          </a:prstGeom>
        </p:spPr>
      </p:pic>
      <p:sp>
        <p:nvSpPr>
          <p:cNvPr id="9" name="Text 4"/>
          <p:cNvSpPr/>
          <p:nvPr/>
        </p:nvSpPr>
        <p:spPr>
          <a:xfrm>
            <a:off x="4915019" y="3415189"/>
            <a:ext cx="2233493" cy="694373"/>
          </a:xfrm>
          <a:prstGeom prst="rect">
            <a:avLst/>
          </a:prstGeom>
          <a:noFill/>
          <a:ln/>
        </p:spPr>
        <p:txBody>
          <a:bodyPr wrap="squar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Thống nhất đất nước</a:t>
            </a:r>
            <a:endParaRPr lang="en-US" sz="2187" dirty="0"/>
          </a:p>
        </p:txBody>
      </p:sp>
      <p:sp>
        <p:nvSpPr>
          <p:cNvPr id="10" name="Text 5"/>
          <p:cNvSpPr/>
          <p:nvPr/>
        </p:nvSpPr>
        <p:spPr>
          <a:xfrm>
            <a:off x="4915019" y="4242792"/>
            <a:ext cx="2233493" cy="2487811"/>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này tạo tiền đề cho sự thống nhất Việt Nam sau này, góp phần vào việc xây dựng nền độc lập, thống nhất và toàn vẹn lãnh thổ của Tổ quốc.</a:t>
            </a:r>
            <a:endParaRPr lang="en-US" sz="1750" dirty="0"/>
          </a:p>
        </p:txBody>
      </p:sp>
      <p:pic>
        <p:nvPicPr>
          <p:cNvPr id="11" name="Image 3" descr="preencoded.png"/>
          <p:cNvPicPr>
            <a:picLocks noChangeAspect="1"/>
          </p:cNvPicPr>
          <p:nvPr/>
        </p:nvPicPr>
        <p:blipFill>
          <a:blip r:embed="rId6"/>
          <a:stretch>
            <a:fillRect/>
          </a:stretch>
        </p:blipFill>
        <p:spPr>
          <a:xfrm>
            <a:off x="7481768" y="2637592"/>
            <a:ext cx="555427" cy="555427"/>
          </a:xfrm>
          <a:prstGeom prst="rect">
            <a:avLst/>
          </a:prstGeom>
        </p:spPr>
      </p:pic>
      <p:sp>
        <p:nvSpPr>
          <p:cNvPr id="12" name="Text 6"/>
          <p:cNvSpPr/>
          <p:nvPr/>
        </p:nvSpPr>
        <p:spPr>
          <a:xfrm>
            <a:off x="7481768" y="3415189"/>
            <a:ext cx="2233374"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Nguồn cảm hứng</a:t>
            </a:r>
            <a:endParaRPr lang="en-US" sz="2187" dirty="0"/>
          </a:p>
        </p:txBody>
      </p:sp>
      <p:sp>
        <p:nvSpPr>
          <p:cNvPr id="13" name="Text 7"/>
          <p:cNvSpPr/>
          <p:nvPr/>
        </p:nvSpPr>
        <p:spPr>
          <a:xfrm>
            <a:off x="7481768" y="3895606"/>
            <a:ext cx="2233374"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Điện Biên Phủ trở thành nguồn cảm hứng vĩ đại, khơi dậy niềm tự hào dân tộc và tinh thần yêu nước trong nhân dân Việt Nam.</a:t>
            </a:r>
            <a:endParaRPr lang="en-US" sz="1750" dirty="0"/>
          </a:p>
        </p:txBody>
      </p:sp>
      <p:pic>
        <p:nvPicPr>
          <p:cNvPr id="14" name="Image 4" descr="preencoded.png"/>
          <p:cNvPicPr>
            <a:picLocks noChangeAspect="1"/>
          </p:cNvPicPr>
          <p:nvPr/>
        </p:nvPicPr>
        <p:blipFill>
          <a:blip r:embed="rId7"/>
          <a:stretch>
            <a:fillRect/>
          </a:stretch>
        </p:blipFill>
        <p:spPr>
          <a:xfrm>
            <a:off x="10048399" y="2637592"/>
            <a:ext cx="555427" cy="555427"/>
          </a:xfrm>
          <a:prstGeom prst="rect">
            <a:avLst/>
          </a:prstGeom>
        </p:spPr>
      </p:pic>
      <p:sp>
        <p:nvSpPr>
          <p:cNvPr id="15" name="Text 8"/>
          <p:cNvSpPr/>
          <p:nvPr/>
        </p:nvSpPr>
        <p:spPr>
          <a:xfrm>
            <a:off x="10048399" y="3415189"/>
            <a:ext cx="2233493" cy="694373"/>
          </a:xfrm>
          <a:prstGeom prst="rect">
            <a:avLst/>
          </a:prstGeom>
          <a:noFill/>
          <a:ln/>
        </p:spPr>
        <p:txBody>
          <a:bodyPr wrap="squar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Tầm ảnh hưởng quốc tế</a:t>
            </a:r>
            <a:endParaRPr lang="en-US" sz="2187" dirty="0"/>
          </a:p>
        </p:txBody>
      </p:sp>
      <p:sp>
        <p:nvSpPr>
          <p:cNvPr id="16" name="Text 9"/>
          <p:cNvSpPr/>
          <p:nvPr/>
        </p:nvSpPr>
        <p:spPr>
          <a:xfrm>
            <a:off x="10048399" y="4242792"/>
            <a:ext cx="2233493"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Chiến thắng này có ảnh hưởng lớn trên phạm vi toàn cầu, góp phần vào cuộc đấu tranh chung của các dân tộc bị áp bức giành độc lập.</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P spid="13"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1081</Words>
  <Application>Microsoft Office PowerPoint</Application>
  <PresentationFormat>Custom</PresentationFormat>
  <Paragraphs>72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adonis-web</vt:lpstr>
      <vt:lpstr>Arial</vt:lpstr>
      <vt:lpstr>Calibri</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6</cp:revision>
  <dcterms:created xsi:type="dcterms:W3CDTF">2024-04-21T06:48:46Z</dcterms:created>
  <dcterms:modified xsi:type="dcterms:W3CDTF">2024-04-21T07:08:20Z</dcterms:modified>
</cp:coreProperties>
</file>