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97" r:id="rId3"/>
    <p:sldId id="260" r:id="rId4"/>
    <p:sldId id="261" r:id="rId5"/>
    <p:sldId id="262" r:id="rId6"/>
    <p:sldId id="263" r:id="rId7"/>
    <p:sldId id="264" r:id="rId8"/>
    <p:sldId id="268" r:id="rId9"/>
    <p:sldId id="269" r:id="rId10"/>
    <p:sldId id="270" r:id="rId11"/>
    <p:sldId id="271" r:id="rId12"/>
    <p:sldId id="273" r:id="rId13"/>
    <p:sldId id="298" r:id="rId14"/>
    <p:sldId id="276" r:id="rId15"/>
    <p:sldId id="277" r:id="rId16"/>
    <p:sldId id="296" r:id="rId17"/>
    <p:sldId id="299" r:id="rId18"/>
    <p:sldId id="280" r:id="rId19"/>
    <p:sldId id="281" r:id="rId20"/>
    <p:sldId id="282" r:id="rId21"/>
    <p:sldId id="283" r:id="rId22"/>
    <p:sldId id="284" r:id="rId23"/>
    <p:sldId id="286" r:id="rId24"/>
    <p:sldId id="287" r:id="rId25"/>
    <p:sldId id="288" r:id="rId26"/>
    <p:sldId id="289" r:id="rId27"/>
    <p:sldId id="290" r:id="rId28"/>
    <p:sldId id="291" r:id="rId29"/>
    <p:sldId id="292" r:id="rId30"/>
    <p:sldId id="293" r:id="rId31"/>
    <p:sldId id="294"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5" d="100"/>
          <a:sy n="75" d="100"/>
        </p:scale>
        <p:origin x="-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3846AF-8C42-4C41-8B13-9F171E57C0E9}" type="datetimeFigureOut">
              <a:rPr lang="en-US" smtClean="0"/>
              <a:t>07/03/2021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176614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3846AF-8C42-4C41-8B13-9F171E57C0E9}" type="datetimeFigureOut">
              <a:rPr lang="en-US" smtClean="0"/>
              <a:t>07/03/2021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287670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3846AF-8C42-4C41-8B13-9F171E57C0E9}" type="datetimeFigureOut">
              <a:rPr lang="en-US" smtClean="0"/>
              <a:t>07/03/2021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2082672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3846AF-8C42-4C41-8B13-9F171E57C0E9}" type="datetimeFigureOut">
              <a:rPr lang="en-US" smtClean="0"/>
              <a:t>07/03/2021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2934974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3846AF-8C42-4C41-8B13-9F171E57C0E9}" type="datetimeFigureOut">
              <a:rPr lang="en-US" smtClean="0"/>
              <a:t>07/03/2021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131120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3846AF-8C42-4C41-8B13-9F171E57C0E9}" type="datetimeFigureOut">
              <a:rPr lang="en-US" smtClean="0"/>
              <a:t>07/03/2021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35568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3846AF-8C42-4C41-8B13-9F171E57C0E9}" type="datetimeFigureOut">
              <a:rPr lang="en-US" smtClean="0"/>
              <a:t>07/03/2021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156570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3846AF-8C42-4C41-8B13-9F171E57C0E9}" type="datetimeFigureOut">
              <a:rPr lang="en-US" smtClean="0"/>
              <a:t>07/03/2021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264899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846AF-8C42-4C41-8B13-9F171E57C0E9}" type="datetimeFigureOut">
              <a:rPr lang="en-US" smtClean="0"/>
              <a:t>07/03/2021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224643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3846AF-8C42-4C41-8B13-9F171E57C0E9}" type="datetimeFigureOut">
              <a:rPr lang="en-US" smtClean="0"/>
              <a:t>07/03/2021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365134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3846AF-8C42-4C41-8B13-9F171E57C0E9}" type="datetimeFigureOut">
              <a:rPr lang="en-US" smtClean="0"/>
              <a:t>07/03/2021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8F5506-D548-4880-A7D9-C6394972F9E2}" type="slidenum">
              <a:rPr lang="en-US" smtClean="0"/>
              <a:t>‹#›</a:t>
            </a:fld>
            <a:endParaRPr lang="en-US"/>
          </a:p>
        </p:txBody>
      </p:sp>
    </p:spTree>
    <p:extLst>
      <p:ext uri="{BB962C8B-B14F-4D97-AF65-F5344CB8AC3E}">
        <p14:creationId xmlns:p14="http://schemas.microsoft.com/office/powerpoint/2010/main" val="426190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846AF-8C42-4C41-8B13-9F171E57C0E9}" type="datetimeFigureOut">
              <a:rPr lang="en-US" smtClean="0"/>
              <a:t>07/03/2021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F5506-D548-4880-A7D9-C6394972F9E2}" type="slidenum">
              <a:rPr lang="en-US" smtClean="0"/>
              <a:t>‹#›</a:t>
            </a:fld>
            <a:endParaRPr lang="en-US"/>
          </a:p>
        </p:txBody>
      </p:sp>
    </p:spTree>
    <p:extLst>
      <p:ext uri="{BB962C8B-B14F-4D97-AF65-F5344CB8AC3E}">
        <p14:creationId xmlns:p14="http://schemas.microsoft.com/office/powerpoint/2010/main" val="19844369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12835" y="5343212"/>
            <a:ext cx="5761272" cy="523220"/>
          </a:xfrm>
          <a:prstGeom prst="rect">
            <a:avLst/>
          </a:prstGeom>
          <a:noFill/>
        </p:spPr>
        <p:txBody>
          <a:bodyPr wrap="square" rtlCol="0">
            <a:spAutoFit/>
          </a:bodyPr>
          <a:lstStyle/>
          <a:p>
            <a:pPr algn="ctr"/>
            <a:r>
              <a:rPr lang="en-US" sz="2800" u="sng" dirty="0" smtClean="0">
                <a:solidFill>
                  <a:srgbClr val="FF0000"/>
                </a:solidFill>
                <a:latin typeface="Times New Roman" panose="02020603050405020304" pitchFamily="18" charset="0"/>
                <a:cs typeface="Times New Roman" panose="02020603050405020304" pitchFamily="18" charset="0"/>
              </a:rPr>
              <a:t>GIÁO VIÊN</a:t>
            </a:r>
            <a:r>
              <a:rPr lang="en-US" sz="2800" dirty="0" smtClean="0">
                <a:solidFill>
                  <a:srgbClr val="FF0000"/>
                </a:solidFill>
                <a:latin typeface="Times New Roman" panose="02020603050405020304" pitchFamily="18" charset="0"/>
                <a:cs typeface="Times New Roman" panose="02020603050405020304" pitchFamily="18" charset="0"/>
              </a:rPr>
              <a:t>: NGUYỄN THỊ HOÀN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413502" y="484602"/>
            <a:ext cx="7109138" cy="954107"/>
          </a:xfrm>
          <a:prstGeom prst="rect">
            <a:avLst/>
          </a:prstGeom>
          <a:noFill/>
        </p:spPr>
        <p:txBody>
          <a:bodyPr wrap="square" rtlCol="0">
            <a:spAutoFit/>
          </a:bodyPr>
          <a:lstStyle/>
          <a:p>
            <a:pPr algn="ctr"/>
            <a:r>
              <a:rPr lang="en-US" sz="2800" dirty="0" smtClean="0">
                <a:solidFill>
                  <a:srgbClr val="0070C0"/>
                </a:solidFill>
                <a:latin typeface="Times New Roman" panose="02020603050405020304" pitchFamily="18" charset="0"/>
                <a:cs typeface="Times New Roman" panose="02020603050405020304" pitchFamily="18" charset="0"/>
              </a:rPr>
              <a:t>SỞ GD&amp;ĐT TỈNH ĐẮK LẮK</a:t>
            </a:r>
          </a:p>
          <a:p>
            <a:pPr algn="ctr"/>
            <a:r>
              <a:rPr lang="en-US" sz="2800" dirty="0" smtClean="0">
                <a:solidFill>
                  <a:srgbClr val="0070C0"/>
                </a:solidFill>
                <a:latin typeface="Times New Roman" panose="02020603050405020304" pitchFamily="18" charset="0"/>
                <a:cs typeface="Times New Roman" panose="02020603050405020304" pitchFamily="18" charset="0"/>
              </a:rPr>
              <a:t>PHÒNG GD&amp;ĐT HUYỆN CƯ MGAR</a:t>
            </a:r>
            <a:endParaRPr lang="en-US" sz="2800" dirty="0">
              <a:solidFill>
                <a:srgbClr val="0070C0"/>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3187700" y="1438709"/>
            <a:ext cx="5537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WordArt 14"/>
          <p:cNvSpPr>
            <a:spLocks noChangeArrowheads="1" noChangeShapeType="1" noTextEdit="1"/>
          </p:cNvSpPr>
          <p:nvPr/>
        </p:nvSpPr>
        <p:spPr bwMode="auto">
          <a:xfrm>
            <a:off x="1624671" y="1765300"/>
            <a:ext cx="8737600" cy="2672411"/>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FFFF66"/>
              </a:extrusionClr>
            </a:sp3d>
          </a:bodyPr>
          <a:lstStyle/>
          <a:p>
            <a:pPr algn="ctr">
              <a:defRPr/>
            </a:pPr>
            <a:r>
              <a:rPr lang="en-US" sz="3600" b="1" dirty="0" smtClean="0">
                <a:solidFill>
                  <a:srgbClr val="0000FF"/>
                </a:solidFill>
              </a:rPr>
              <a:t>  </a:t>
            </a:r>
            <a:r>
              <a:rPr lang="en-US" sz="3600" b="1" dirty="0" smtClean="0">
                <a:solidFill>
                  <a:srgbClr val="0000FF"/>
                </a:solidFill>
                <a:latin typeface="Times New Roman" pitchFamily="18" charset="0"/>
                <a:cs typeface="Times New Roman" pitchFamily="18" charset="0"/>
              </a:rPr>
              <a:t>CHÀO MỪNG</a:t>
            </a:r>
          </a:p>
          <a:p>
            <a:pPr algn="ctr">
              <a:defRPr/>
            </a:pPr>
            <a:r>
              <a:rPr lang="en-US" sz="3600" b="1" dirty="0" smtClean="0">
                <a:solidFill>
                  <a:srgbClr val="0000FF"/>
                </a:solidFill>
                <a:latin typeface="Times New Roman" pitchFamily="18" charset="0"/>
                <a:cs typeface="Times New Roman" pitchFamily="18" charset="0"/>
              </a:rPr>
              <a:t>HỘI THI GIÁO VIÊN DẠY GIỎI CẤP TỈNH</a:t>
            </a:r>
          </a:p>
        </p:txBody>
      </p:sp>
      <p:sp>
        <p:nvSpPr>
          <p:cNvPr id="12" name="WordArt 186"/>
          <p:cNvSpPr>
            <a:spLocks noChangeArrowheads="1" noChangeShapeType="1" noTextEdit="1"/>
          </p:cNvSpPr>
          <p:nvPr/>
        </p:nvSpPr>
        <p:spPr bwMode="auto">
          <a:xfrm>
            <a:off x="3104221" y="4351938"/>
            <a:ext cx="5727700" cy="991274"/>
          </a:xfrm>
          <a:prstGeom prst="rect">
            <a:avLst/>
          </a:prstGeom>
          <a:ln>
            <a:noFill/>
          </a:ln>
        </p:spPr>
        <p:txBody>
          <a:bodyPr wrap="none" fromWordArt="1">
            <a:prstTxWarp prst="textPlain">
              <a:avLst>
                <a:gd name="adj" fmla="val 50000"/>
              </a:avLst>
            </a:prstTxWarp>
          </a:bodyPr>
          <a:lstStyle/>
          <a:p>
            <a:pPr algn="ctr"/>
            <a:endParaRPr lang="en-US" sz="1600" b="1" kern="10" dirty="0">
              <a:ln w="22225">
                <a:solidFill>
                  <a:srgbClr val="00FF00"/>
                </a:solidFill>
                <a:round/>
                <a:headEnd/>
                <a:tailEnd/>
              </a:ln>
              <a:solidFill>
                <a:srgbClr val="0000FF"/>
              </a:solidFill>
              <a:effectLst>
                <a:outerShdw dist="53882" dir="2700000" algn="ctr" rotWithShape="0">
                  <a:srgbClr val="9999FF">
                    <a:alpha val="79999"/>
                  </a:srgbClr>
                </a:outerShdw>
              </a:effectLst>
              <a:latin typeface="Arial"/>
              <a:cs typeface="Arial"/>
            </a:endParaRPr>
          </a:p>
        </p:txBody>
      </p:sp>
      <p:sp>
        <p:nvSpPr>
          <p:cNvPr id="13" name="TextBox 12"/>
          <p:cNvSpPr txBox="1"/>
          <p:nvPr/>
        </p:nvSpPr>
        <p:spPr>
          <a:xfrm>
            <a:off x="3265235" y="4585965"/>
            <a:ext cx="5761272" cy="523220"/>
          </a:xfrm>
          <a:prstGeom prst="rect">
            <a:avLst/>
          </a:prstGeom>
          <a:noFill/>
        </p:spPr>
        <p:txBody>
          <a:bodyPr wrap="square" rtlCol="0">
            <a:spAutoFit/>
          </a:bodyPr>
          <a:lstStyle/>
          <a:p>
            <a:pPr algn="ctr"/>
            <a:r>
              <a:rPr lang="en-US" sz="2800" dirty="0" smtClean="0">
                <a:solidFill>
                  <a:srgbClr val="00B0F0"/>
                </a:solidFill>
                <a:latin typeface="Times New Roman" panose="02020603050405020304" pitchFamily="18" charset="0"/>
                <a:cs typeface="Times New Roman" panose="02020603050405020304" pitchFamily="18" charset="0"/>
              </a:rPr>
              <a:t>NĂM HỌC 2020 - 2021</a:t>
            </a:r>
            <a:endParaRPr lang="en-US" sz="2800" dirty="0">
              <a:solidFill>
                <a:srgbClr val="00B0F0"/>
              </a:solidFill>
              <a:latin typeface="Times New Roman" panose="02020603050405020304" pitchFamily="18" charset="0"/>
              <a:cs typeface="Times New Roman" panose="02020603050405020304" pitchFamily="18" charset="0"/>
            </a:endParaRPr>
          </a:p>
        </p:txBody>
      </p:sp>
      <p:pic>
        <p:nvPicPr>
          <p:cNvPr id="9" name="NetChuNetNguoiBeat-SuriKimAnh-55985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900" y="6248400"/>
            <a:ext cx="609600" cy="609600"/>
          </a:xfrm>
          <a:prstGeom prst="rect">
            <a:avLst/>
          </a:prstGeom>
        </p:spPr>
      </p:pic>
    </p:spTree>
    <p:extLst>
      <p:ext uri="{BB962C8B-B14F-4D97-AF65-F5344CB8AC3E}">
        <p14:creationId xmlns:p14="http://schemas.microsoft.com/office/powerpoint/2010/main" val="2809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0" y="152402"/>
            <a:ext cx="5334000" cy="761999"/>
          </a:xfrm>
        </p:spPr>
        <p:txBody>
          <a:bodyPr>
            <a:normAutofit/>
          </a:bodyPr>
          <a:lstStyle/>
          <a:p>
            <a:r>
              <a:rPr lang="en-US" sz="3600" dirty="0" smtClean="0">
                <a:solidFill>
                  <a:srgbClr val="FF0000"/>
                </a:solidFill>
                <a:latin typeface="Times New Roman" pitchFamily="18" charset="0"/>
                <a:cs typeface="Times New Roman" pitchFamily="18" charset="0"/>
              </a:rPr>
              <a:t>1. </a:t>
            </a:r>
            <a:r>
              <a:rPr lang="en-US" sz="3600" dirty="0" err="1">
                <a:solidFill>
                  <a:srgbClr val="FF0000"/>
                </a:solidFill>
                <a:latin typeface="Times New Roman" pitchFamily="18" charset="0"/>
                <a:cs typeface="Times New Roman" pitchFamily="18" charset="0"/>
              </a:rPr>
              <a:t>Tư</a:t>
            </a:r>
            <a:r>
              <a:rPr lang="en-US" sz="3600" dirty="0">
                <a:solidFill>
                  <a:srgbClr val="FF0000"/>
                </a:solidFill>
                <a:latin typeface="Times New Roman" pitchFamily="18" charset="0"/>
                <a:cs typeface="Times New Roman" pitchFamily="18" charset="0"/>
              </a:rPr>
              <a:t> thế ngồi viết đúng</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362200" y="914400"/>
            <a:ext cx="7315200" cy="5715000"/>
          </a:xfrm>
          <a:prstGeom prst="rect">
            <a:avLst/>
          </a:prstGeom>
        </p:spPr>
      </p:pic>
    </p:spTree>
    <p:extLst>
      <p:ext uri="{BB962C8B-B14F-4D97-AF65-F5344CB8AC3E}">
        <p14:creationId xmlns:p14="http://schemas.microsoft.com/office/powerpoint/2010/main" val="467564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rot="5400000">
            <a:off x="6314221" y="1187238"/>
            <a:ext cx="5543643" cy="5370490"/>
          </a:xfrm>
          <a:prstGeom prst="rect">
            <a:avLst/>
          </a:prstGeom>
          <a:noFill/>
          <a:ln w="9525">
            <a:noFill/>
            <a:miter lim="800000"/>
            <a:headEnd/>
            <a:tailEnd/>
          </a:ln>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3" y="1100662"/>
            <a:ext cx="5885645" cy="5543642"/>
          </a:xfrm>
          <a:prstGeom prst="rect">
            <a:avLst/>
          </a:prstGeom>
        </p:spPr>
      </p:pic>
      <p:sp>
        <p:nvSpPr>
          <p:cNvPr id="4" name="Title 3"/>
          <p:cNvSpPr>
            <a:spLocks noGrp="1"/>
          </p:cNvSpPr>
          <p:nvPr>
            <p:ph type="title"/>
          </p:nvPr>
        </p:nvSpPr>
        <p:spPr>
          <a:xfrm>
            <a:off x="2643242" y="0"/>
            <a:ext cx="6442800" cy="868841"/>
          </a:xfrm>
        </p:spPr>
        <p:txBody>
          <a:bodyPr>
            <a:normAutofit/>
          </a:bodyPr>
          <a:lstStyle/>
          <a:p>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ảnh</a:t>
            </a:r>
            <a:r>
              <a:rPr lang="en-US" sz="2800" dirty="0" smtClean="0">
                <a:solidFill>
                  <a:srgbClr val="FF0000"/>
                </a:solidFill>
                <a:latin typeface="Times New Roman" pitchFamily="18" charset="0"/>
                <a:cs typeface="Times New Roman" pitchFamily="18" charset="0"/>
              </a:rPr>
              <a:t> minh </a:t>
            </a:r>
            <a:r>
              <a:rPr lang="en-US" sz="2800" dirty="0" err="1" smtClean="0">
                <a:solidFill>
                  <a:srgbClr val="FF0000"/>
                </a:solidFill>
                <a:latin typeface="Times New Roman" pitchFamily="18" charset="0"/>
                <a:cs typeface="Times New Roman" pitchFamily="18" charset="0"/>
              </a:rPr>
              <a:t>họa</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tư</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thế</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ngồi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viết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đúng</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3302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3214" y="287852"/>
            <a:ext cx="5961845" cy="633681"/>
          </a:xfrm>
        </p:spPr>
        <p:txBody>
          <a:bodyPr>
            <a:normAutofit fontScale="90000"/>
          </a:bodyPr>
          <a:lstStyle/>
          <a:p>
            <a:r>
              <a:rPr lang="en-US" b="1" dirty="0" smtClean="0">
                <a:solidFill>
                  <a:srgbClr val="FF0000"/>
                </a:solidFill>
                <a:latin typeface="Times New Roman" pitchFamily="18" charset="0"/>
                <a:cs typeface="Times New Roman" pitchFamily="18" charset="0"/>
              </a:rPr>
              <a:t>2. </a:t>
            </a:r>
            <a:r>
              <a:rPr lang="en-US" b="1" dirty="0" err="1" smtClean="0">
                <a:solidFill>
                  <a:srgbClr val="FF0000"/>
                </a:solidFill>
                <a:latin typeface="Times New Roman" pitchFamily="18" charset="0"/>
                <a:cs typeface="Times New Roman" pitchFamily="18" charset="0"/>
              </a:rPr>
              <a:t>Rèn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cách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cầm</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bút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đúng</a:t>
            </a:r>
            <a:endParaRPr lang="en-US" b="1" dirty="0">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13644"/>
            <a:ext cx="10058400" cy="5165699"/>
          </a:xfrm>
          <a:prstGeom prst="rect">
            <a:avLst/>
          </a:prstGeom>
        </p:spPr>
      </p:pic>
    </p:spTree>
    <p:extLst>
      <p:ext uri="{BB962C8B-B14F-4D97-AF65-F5344CB8AC3E}">
        <p14:creationId xmlns:p14="http://schemas.microsoft.com/office/powerpoint/2010/main" val="25470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0" y="365125"/>
            <a:ext cx="7340600" cy="854075"/>
          </a:xfrm>
        </p:spPr>
        <p:txBody>
          <a:bodyPr>
            <a:noAutofit/>
          </a:bodyPr>
          <a:lstStyle/>
          <a:p>
            <a:pPr algn="l"/>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Rèn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viết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đúng</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nét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cơ</a:t>
            </a:r>
            <a:r>
              <a:rPr lang="en-US" sz="4000" b="1" dirty="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bản</a:t>
            </a:r>
            <a:endParaRPr lang="en-US" sz="4000" b="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33" y="1117600"/>
            <a:ext cx="3952668" cy="5372100"/>
          </a:xfrm>
          <a:prstGeom prst="rect">
            <a:avLst/>
          </a:prstGeom>
        </p:spPr>
      </p:pic>
    </p:spTree>
    <p:extLst>
      <p:ext uri="{BB962C8B-B14F-4D97-AF65-F5344CB8AC3E}">
        <p14:creationId xmlns:p14="http://schemas.microsoft.com/office/powerpoint/2010/main" val="3589730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387353" y="1640679"/>
            <a:ext cx="5338482" cy="4114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32012" y="1640679"/>
            <a:ext cx="5472953" cy="411480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2800" dirty="0" smtClean="0">
                <a:latin typeface="Times New Roman" pitchFamily="18" charset="0"/>
                <a:cs typeface="Times New Roman" pitchFamily="18" charset="0"/>
              </a:rPr>
              <a:t>Bài viết có nét khuyết trên bị gãy ngoặt ra sau, chỗ giao nhau chưa đúng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16980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2152918" y="734096"/>
            <a:ext cx="8085786" cy="5087155"/>
          </a:xfrm>
          <a:prstGeom prst="rect">
            <a:avLst/>
          </a:prstGeom>
          <a:noFill/>
          <a:ln w="9525">
            <a:noFill/>
            <a:miter lim="800000"/>
            <a:headEnd/>
            <a:tailEnd/>
          </a:ln>
          <a:effectLst/>
        </p:spPr>
      </p:pic>
    </p:spTree>
    <p:extLst>
      <p:ext uri="{BB962C8B-B14F-4D97-AF65-F5344CB8AC3E}">
        <p14:creationId xmlns:p14="http://schemas.microsoft.com/office/powerpoint/2010/main" val="2361062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IMT Version 2\Downloads\IMG_4446 (1).jpg"/>
          <p:cNvPicPr>
            <a:picLocks noChangeAspect="1" noChangeArrowheads="1"/>
          </p:cNvPicPr>
          <p:nvPr/>
        </p:nvPicPr>
        <p:blipFill>
          <a:blip r:embed="rId2"/>
          <a:srcRect/>
          <a:stretch>
            <a:fillRect/>
          </a:stretch>
        </p:blipFill>
        <p:spPr bwMode="auto">
          <a:xfrm rot="5400000">
            <a:off x="3213132" y="-995024"/>
            <a:ext cx="5781982" cy="9433216"/>
          </a:xfrm>
          <a:prstGeom prst="rect">
            <a:avLst/>
          </a:prstGeom>
          <a:noFill/>
        </p:spPr>
      </p:pic>
      <p:sp>
        <p:nvSpPr>
          <p:cNvPr id="3" name="Title 1"/>
          <p:cNvSpPr txBox="1">
            <a:spLocks/>
          </p:cNvSpPr>
          <p:nvPr/>
        </p:nvSpPr>
        <p:spPr>
          <a:xfrm>
            <a:off x="2654269" y="178158"/>
            <a:ext cx="6899708" cy="8392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Rèn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đúng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cao</a:t>
            </a:r>
            <a:r>
              <a:rPr lang="en-US" sz="3600" b="1" dirty="0" smtClean="0">
                <a:solidFill>
                  <a:srgbClr val="FF0000"/>
                </a:solidFill>
                <a:latin typeface="Times New Roman" pitchFamily="18" charset="0"/>
                <a:cs typeface="Times New Roman" pitchFamily="18" charset="0"/>
              </a:rPr>
              <a:t> con </a:t>
            </a:r>
            <a:r>
              <a:rPr lang="en-US" sz="3600" b="1" dirty="0" err="1" smtClean="0">
                <a:solidFill>
                  <a:srgbClr val="FF0000"/>
                </a:solidFill>
                <a:latin typeface="Times New Roman" pitchFamily="18" charset="0"/>
                <a:cs typeface="Times New Roman" pitchFamily="18" charset="0"/>
              </a:rPr>
              <a:t>chữ</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9275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100" y="288925"/>
            <a:ext cx="7048500" cy="1044575"/>
          </a:xfrm>
        </p:spPr>
        <p:txBody>
          <a:bodyPr>
            <a:normAutofit/>
          </a:bodyPr>
          <a:lstStyle/>
          <a:p>
            <a:r>
              <a:rPr lang="en-US" sz="3600" b="1" dirty="0" smtClean="0">
                <a:latin typeface="Times New Roman" pitchFamily="18" charset="0"/>
                <a:cs typeface="Times New Roman" pitchFamily="18" charset="0"/>
              </a:rPr>
              <a:t>Độ cao các con chữ cỡ nhỏ:</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838200" y="1397000"/>
            <a:ext cx="10515600" cy="4779963"/>
          </a:xfrm>
        </p:spPr>
        <p:txBody>
          <a:bodyPr>
            <a:normAutofit fontScale="92500" lnSpcReduction="10000"/>
          </a:bodyPr>
          <a:lstStyle/>
          <a:p>
            <a:pPr>
              <a:buFontTx/>
              <a:buChar char="-"/>
            </a:pPr>
            <a:r>
              <a:rPr lang="en-US" sz="3500" dirty="0" smtClean="0">
                <a:latin typeface="Times New Roman" pitchFamily="18" charset="0"/>
                <a:cs typeface="Times New Roman" pitchFamily="18" charset="0"/>
              </a:rPr>
              <a:t>Các con chữ cao 2 đơn vị rưỡi: b, k, l, h, g, y</a:t>
            </a:r>
          </a:p>
          <a:p>
            <a:pPr>
              <a:buFontTx/>
              <a:buChar char="-"/>
            </a:pPr>
            <a:r>
              <a:rPr lang="en-US" sz="3500" dirty="0" smtClean="0">
                <a:latin typeface="Times New Roman" pitchFamily="18" charset="0"/>
                <a:cs typeface="Times New Roman" pitchFamily="18" charset="0"/>
              </a:rPr>
              <a:t>Các chữ có độ cao 2 đơn vị: d, đ, p, q</a:t>
            </a:r>
          </a:p>
          <a:p>
            <a:pPr>
              <a:buFontTx/>
              <a:buChar char="-"/>
            </a:pPr>
            <a:r>
              <a:rPr lang="en-US" sz="3500" dirty="0" smtClean="0">
                <a:latin typeface="Times New Roman" pitchFamily="18" charset="0"/>
                <a:cs typeface="Times New Roman" pitchFamily="18" charset="0"/>
              </a:rPr>
              <a:t>Các chữ có độ cao 1 đơn vị ruỡi: t</a:t>
            </a:r>
          </a:p>
          <a:p>
            <a:pPr>
              <a:buFontTx/>
              <a:buChar char="-"/>
            </a:pPr>
            <a:r>
              <a:rPr lang="en-US" sz="3500" dirty="0" smtClean="0">
                <a:latin typeface="Times New Roman" pitchFamily="18" charset="0"/>
                <a:cs typeface="Times New Roman" pitchFamily="18" charset="0"/>
              </a:rPr>
              <a:t>Các chữ có độ cao 1 và ¼ đơn vị: r, s</a:t>
            </a:r>
          </a:p>
          <a:p>
            <a:pPr>
              <a:buFontTx/>
              <a:buChar char="-"/>
            </a:pPr>
            <a:r>
              <a:rPr lang="en-US" sz="3500" dirty="0" smtClean="0">
                <a:latin typeface="Times New Roman" pitchFamily="18" charset="0"/>
                <a:cs typeface="Times New Roman" pitchFamily="18" charset="0"/>
              </a:rPr>
              <a:t>Các chữ có độ cao </a:t>
            </a:r>
            <a:r>
              <a:rPr lang="en-US" sz="3500" dirty="0">
                <a:latin typeface="Times New Roman" pitchFamily="18" charset="0"/>
                <a:cs typeface="Times New Roman" pitchFamily="18" charset="0"/>
              </a:rPr>
              <a:t>1 đơn vị: a, ă, â, c, o, ô, ơ,u, ư, n, m, i, e, ê, v, </a:t>
            </a:r>
            <a:r>
              <a:rPr lang="en-US" sz="3500" dirty="0" smtClean="0">
                <a:latin typeface="Times New Roman" pitchFamily="18" charset="0"/>
                <a:cs typeface="Times New Roman" pitchFamily="18" charset="0"/>
              </a:rPr>
              <a:t>x</a:t>
            </a:r>
          </a:p>
          <a:p>
            <a:pPr>
              <a:buFontTx/>
              <a:buChar char="-"/>
            </a:pPr>
            <a:r>
              <a:rPr lang="en-US" sz="3500" dirty="0" smtClean="0">
                <a:latin typeface="Times New Roman" pitchFamily="18" charset="0"/>
                <a:cs typeface="Times New Roman" pitchFamily="18" charset="0"/>
              </a:rPr>
              <a:t>Điểm dừng bút của các con chữ: c, e, ê, x là ¼ ô thứ nhất, từ dưới dòng kẻ đậm lên.</a:t>
            </a:r>
          </a:p>
          <a:p>
            <a:pPr marL="0" indent="0">
              <a:buNone/>
            </a:pPr>
            <a:r>
              <a:rPr lang="en-US" sz="3500" dirty="0" smtClean="0">
                <a:latin typeface="Times New Roman" pitchFamily="18" charset="0"/>
                <a:cs typeface="Times New Roman" pitchFamily="18" charset="0"/>
              </a:rPr>
              <a:t>- Điểm dừng bút của các con chữ còn lại là ½ ô thứ nhất từ </a:t>
            </a:r>
            <a:r>
              <a:rPr lang="en-US" sz="3500" dirty="0">
                <a:latin typeface="Times New Roman" pitchFamily="18" charset="0"/>
                <a:cs typeface="Times New Roman" pitchFamily="18" charset="0"/>
              </a:rPr>
              <a:t>dòng kẻ đậm </a:t>
            </a:r>
            <a:r>
              <a:rPr lang="en-US" sz="3500" dirty="0" smtClean="0">
                <a:latin typeface="Times New Roman" pitchFamily="18" charset="0"/>
                <a:cs typeface="Times New Roman" pitchFamily="18" charset="0"/>
              </a:rPr>
              <a:t>lên.</a:t>
            </a:r>
            <a:endParaRPr lang="en-US" sz="3500" dirty="0">
              <a:latin typeface="Times New Roman" pitchFamily="18"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1165316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00" y="365126"/>
            <a:ext cx="7556500" cy="845110"/>
          </a:xfrm>
        </p:spPr>
        <p:txBody>
          <a:bodyPr>
            <a:noAutofit/>
          </a:bodyPr>
          <a:lstStyle/>
          <a:p>
            <a:pPr algn="just"/>
            <a:r>
              <a:rPr lang="en-US" sz="3200" b="1" dirty="0">
                <a:latin typeface="Times New Roman" pitchFamily="18" charset="0"/>
                <a:cs typeface="Times New Roman" pitchFamily="18" charset="0"/>
              </a:rPr>
              <a:t>Chia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chữ</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thường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thành</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4 </a:t>
            </a:r>
            <a:r>
              <a:rPr lang="en-US" sz="3200" b="1" dirty="0" err="1" smtClean="0">
                <a:latin typeface="Times New Roman" pitchFamily="18" charset="0"/>
                <a:cs typeface="Times New Roman" pitchFamily="18" charset="0"/>
              </a:rPr>
              <a:t>nhóm</a:t>
            </a:r>
            <a:endParaRPr lang="en-US" sz="3200" b="1" dirty="0">
              <a:latin typeface="Times New Roman" pitchFamily="18" charset="0"/>
              <a:cs typeface="Times New Roman" pitchFamily="18" charset="0"/>
            </a:endParaRPr>
          </a:p>
        </p:txBody>
      </p:sp>
      <p:pic>
        <p:nvPicPr>
          <p:cNvPr id="1026" name="Picture 2" descr="C:\Users\TIMT Version 2\Downloads\IMG_4437.jpg"/>
          <p:cNvPicPr>
            <a:picLocks noGrp="1" noChangeAspect="1" noChangeArrowheads="1"/>
          </p:cNvPicPr>
          <p:nvPr>
            <p:ph idx="1"/>
          </p:nvPr>
        </p:nvPicPr>
        <p:blipFill>
          <a:blip r:embed="rId3"/>
          <a:stretch>
            <a:fillRect/>
          </a:stretch>
        </p:blipFill>
        <p:spPr bwMode="auto">
          <a:xfrm rot="16200000">
            <a:off x="3752247" y="-1654506"/>
            <a:ext cx="4794738" cy="10837985"/>
          </a:xfrm>
          <a:prstGeom prst="rect">
            <a:avLst/>
          </a:prstGeom>
          <a:noFill/>
        </p:spPr>
      </p:pic>
    </p:spTree>
    <p:extLst>
      <p:ext uri="{BB962C8B-B14F-4D97-AF65-F5344CB8AC3E}">
        <p14:creationId xmlns:p14="http://schemas.microsoft.com/office/powerpoint/2010/main" val="727255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85246" y="275770"/>
            <a:ext cx="5862918" cy="826890"/>
          </a:xfrm>
        </p:spPr>
        <p:txBody>
          <a:bodyPr>
            <a:noAutofit/>
          </a:bodyPr>
          <a:lstStyle/>
          <a:p>
            <a:pPr algn="l"/>
            <a:r>
              <a:rPr lang="en-US" sz="3200" b="1" dirty="0" smtClean="0">
                <a:latin typeface="Times New Roman" pitchFamily="18" charset="0"/>
                <a:cs typeface="Times New Roman" pitchFamily="18" charset="0"/>
              </a:rPr>
              <a:t>Chia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6 </a:t>
            </a:r>
            <a:r>
              <a:rPr lang="en-US" sz="3200" b="1" dirty="0" err="1" smtClean="0">
                <a:latin typeface="Times New Roman" pitchFamily="18" charset="0"/>
                <a:cs typeface="Times New Roman" pitchFamily="18" charset="0"/>
              </a:rPr>
              <a:t>nhóm</a:t>
            </a:r>
            <a:r>
              <a:rPr lang="en-US" sz="3200" b="1"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3" cstate="print"/>
          <a:stretch>
            <a:fillRect/>
          </a:stretch>
        </p:blipFill>
        <p:spPr bwMode="auto">
          <a:xfrm rot="5400000">
            <a:off x="3599535" y="638769"/>
            <a:ext cx="4820530" cy="6049108"/>
          </a:xfrm>
          <a:prstGeom prst="rect">
            <a:avLst/>
          </a:prstGeom>
          <a:noFill/>
          <a:ln w="9525">
            <a:noFill/>
            <a:miter lim="800000"/>
            <a:headEnd/>
            <a:tailEnd/>
          </a:ln>
          <a:effectLst/>
        </p:spPr>
      </p:pic>
    </p:spTree>
    <p:extLst>
      <p:ext uri="{BB962C8B-B14F-4D97-AF65-F5344CB8AC3E}">
        <p14:creationId xmlns:p14="http://schemas.microsoft.com/office/powerpoint/2010/main" val="846728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59429" y="4351838"/>
            <a:ext cx="8438605" cy="1460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accent5"/>
                </a:solidFill>
                <a:latin typeface="Times New Roman" panose="02020603050405020304" pitchFamily="18" charset="0"/>
                <a:cs typeface="Times New Roman" panose="02020603050405020304" pitchFamily="18" charset="0"/>
              </a:rPr>
              <a:t>GIÁO VIÊN: NGUYỄN THỊ HOÀN</a:t>
            </a:r>
            <a:endParaRPr lang="en-US" sz="2800" b="1" dirty="0">
              <a:solidFill>
                <a:schemeClr val="accent5"/>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flipV="1">
            <a:off x="3430451" y="1239079"/>
            <a:ext cx="5836194" cy="2"/>
          </a:xfrm>
          <a:prstGeom prst="line">
            <a:avLst/>
          </a:prstGeom>
        </p:spPr>
        <p:style>
          <a:lnRef idx="2">
            <a:schemeClr val="dk1"/>
          </a:lnRef>
          <a:fillRef idx="0">
            <a:schemeClr val="dk1"/>
          </a:fillRef>
          <a:effectRef idx="1">
            <a:schemeClr val="dk1"/>
          </a:effectRef>
          <a:fontRef idx="minor">
            <a:schemeClr val="tx1"/>
          </a:fontRef>
        </p:style>
      </p:cxnSp>
      <p:sp>
        <p:nvSpPr>
          <p:cNvPr id="8" name="Text Box 19"/>
          <p:cNvSpPr txBox="1">
            <a:spLocks noChangeArrowheads="1"/>
          </p:cNvSpPr>
          <p:nvPr/>
        </p:nvSpPr>
        <p:spPr bwMode="auto">
          <a:xfrm>
            <a:off x="2881448" y="284972"/>
            <a:ext cx="6934200" cy="954107"/>
          </a:xfrm>
          <a:prstGeom prst="rect">
            <a:avLst/>
          </a:prstGeom>
          <a:noFill/>
          <a:ln w="9525">
            <a:noFill/>
            <a:miter lim="800000"/>
            <a:headEnd/>
            <a:tailEnd/>
          </a:ln>
          <a:effec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sz="2800" b="1" dirty="0" smtClean="0">
                <a:effectLst>
                  <a:outerShdw blurRad="38100" dist="38100" dir="2700000" algn="tl">
                    <a:srgbClr val="C0C0C0"/>
                  </a:outerShdw>
                </a:effectLst>
                <a:latin typeface="Times New Roman" pitchFamily="18" charset="0"/>
                <a:cs typeface="Times New Roman" pitchFamily="18" charset="0"/>
              </a:rPr>
              <a:t>SỞ GD &amp; ĐT TỈNH ĐẮK LẮK</a:t>
            </a:r>
          </a:p>
          <a:p>
            <a:pPr algn="ctr" eaLnBrk="1" hangingPunct="1">
              <a:defRPr/>
            </a:pPr>
            <a:r>
              <a:rPr lang="en-US" sz="2800" b="1" dirty="0" smtClean="0">
                <a:effectLst>
                  <a:outerShdw blurRad="38100" dist="38100" dir="2700000" algn="tl">
                    <a:srgbClr val="C0C0C0"/>
                  </a:outerShdw>
                </a:effectLst>
                <a:latin typeface="Times New Roman" pitchFamily="18" charset="0"/>
                <a:cs typeface="Times New Roman" pitchFamily="18" charset="0"/>
              </a:rPr>
              <a:t>PHÒNG GD&amp; ĐT HUYỆN CƯ MGAR</a:t>
            </a:r>
            <a:endParaRPr lang="en-US" sz="2800" b="1" u="sng" dirty="0" smtClean="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sp>
        <p:nvSpPr>
          <p:cNvPr id="11" name="WordArt 14"/>
          <p:cNvSpPr>
            <a:spLocks noChangeArrowheads="1" noChangeShapeType="1" noTextEdit="1"/>
          </p:cNvSpPr>
          <p:nvPr/>
        </p:nvSpPr>
        <p:spPr bwMode="auto">
          <a:xfrm>
            <a:off x="1479947" y="1675101"/>
            <a:ext cx="2523331" cy="500062"/>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FFFF66"/>
              </a:extrusionClr>
              <a:contourClr>
                <a:srgbClr val="FF0000"/>
              </a:contourClr>
            </a:sp3d>
          </a:bodyPr>
          <a:lstStyle/>
          <a:p>
            <a:pPr algn="ctr"/>
            <a:r>
              <a:rPr lang="vi-VN" sz="3600" b="1" kern="10" dirty="0" smtClean="0">
                <a:ln w="9525">
                  <a:round/>
                  <a:headEnd/>
                  <a:tailEnd/>
                </a:ln>
                <a:solidFill>
                  <a:srgbClr val="FF0000"/>
                </a:solidFill>
                <a:latin typeface="Times New Roman" panose="02020603050405020304" pitchFamily="18" charset="0"/>
                <a:cs typeface="Times New Roman" panose="02020603050405020304" pitchFamily="18" charset="0"/>
              </a:rPr>
              <a:t>BIỆN PHÁP:</a:t>
            </a:r>
            <a:endParaRPr lang="vi-VN" sz="3600" b="1"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sp>
        <p:nvSpPr>
          <p:cNvPr id="12" name="WordArt 7"/>
          <p:cNvSpPr>
            <a:spLocks noChangeArrowheads="1" noChangeShapeType="1" noTextEdit="1"/>
          </p:cNvSpPr>
          <p:nvPr/>
        </p:nvSpPr>
        <p:spPr bwMode="auto">
          <a:xfrm>
            <a:off x="2196487" y="2709063"/>
            <a:ext cx="7964488" cy="1633538"/>
          </a:xfrm>
          <a:prstGeom prst="rect">
            <a:avLst/>
          </a:prstGeom>
        </p:spPr>
        <p:txBody>
          <a:bodyPr wrap="none" fromWordArt="1">
            <a:prstTxWarp prst="textSlantUp">
              <a:avLst>
                <a:gd name="adj" fmla="val 0"/>
              </a:avLst>
            </a:prstTxWarp>
          </a:bodyPr>
          <a:lstStyle/>
          <a:p>
            <a:pPr algn="ctr"/>
            <a:r>
              <a:rPr lang="vi-VN" sz="3600" b="1" kern="10" dirty="0" smtClean="0">
                <a:ln w="22225">
                  <a:solidFill>
                    <a:srgbClr val="00FF00"/>
                  </a:solidFill>
                  <a:round/>
                  <a:headEnd/>
                  <a:tailEnd/>
                </a:ln>
                <a:solidFill>
                  <a:srgbClr val="0000FF"/>
                </a:solidFill>
                <a:effectLst>
                  <a:outerShdw dist="53882" dir="2700000" algn="ctr" rotWithShape="0">
                    <a:srgbClr val="9999FF">
                      <a:alpha val="79999"/>
                    </a:srgbClr>
                  </a:outerShdw>
                </a:effectLst>
              </a:rPr>
              <a:t>MỘT SỐ BIỆN PHÁP </a:t>
            </a:r>
          </a:p>
          <a:p>
            <a:pPr algn="ctr"/>
            <a:r>
              <a:rPr lang="vi-VN" sz="3600" b="1" kern="10" dirty="0" smtClean="0">
                <a:ln w="22225">
                  <a:solidFill>
                    <a:srgbClr val="00FF00"/>
                  </a:solidFill>
                  <a:round/>
                  <a:headEnd/>
                  <a:tailEnd/>
                </a:ln>
                <a:solidFill>
                  <a:srgbClr val="0000FF"/>
                </a:solidFill>
                <a:effectLst>
                  <a:outerShdw dist="53882" dir="2700000" algn="ctr" rotWithShape="0">
                    <a:srgbClr val="9999FF">
                      <a:alpha val="79999"/>
                    </a:srgbClr>
                  </a:outerShdw>
                </a:effectLst>
              </a:rPr>
              <a:t>RÈN CHỮ VIẾT CHO HỌC SINH LỚP 2</a:t>
            </a:r>
            <a:endParaRPr lang="vi-VN" sz="3600" b="1" kern="10" dirty="0">
              <a:ln w="22225">
                <a:solidFill>
                  <a:srgbClr val="00FF00"/>
                </a:solidFill>
                <a:round/>
                <a:headEnd/>
                <a:tailEnd/>
              </a:ln>
              <a:solidFill>
                <a:srgbClr val="0000FF"/>
              </a:solidFill>
              <a:effectLst>
                <a:outerShdw dist="53882" dir="2700000" algn="ctr" rotWithShape="0">
                  <a:srgbClr val="9999FF">
                    <a:alpha val="79999"/>
                  </a:srgbClr>
                </a:outerShdw>
              </a:effectLst>
            </a:endParaRPr>
          </a:p>
        </p:txBody>
      </p:sp>
    </p:spTree>
    <p:extLst>
      <p:ext uri="{BB962C8B-B14F-4D97-AF65-F5344CB8AC3E}">
        <p14:creationId xmlns:p14="http://schemas.microsoft.com/office/powerpoint/2010/main" val="2566778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9301" y="230311"/>
            <a:ext cx="6197600" cy="1103190"/>
          </a:xfrm>
        </p:spPr>
        <p:txBody>
          <a:bodyPr>
            <a:normAutofit/>
          </a:bodyPr>
          <a:lstStyle/>
          <a:p>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bước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rèn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viết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chữ</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hoa</a:t>
            </a:r>
            <a:r>
              <a:rPr lang="en-US" sz="3600" b="1" dirty="0" smtClean="0">
                <a:latin typeface="Times New Roman" pitchFamily="18" charset="0"/>
                <a:cs typeface="Times New Roman" pitchFamily="18" charset="0"/>
              </a:rPr>
              <a:t>:</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36700" y="1600202"/>
            <a:ext cx="9382312" cy="3496234"/>
          </a:xfrm>
        </p:spPr>
        <p:txBody>
          <a:bodyPr>
            <a:normAutofit/>
          </a:bodyPr>
          <a:lstStyle/>
          <a:p>
            <a:pPr>
              <a:buNone/>
            </a:pPr>
            <a:r>
              <a:rPr lang="en-US" sz="3600" dirty="0" smtClean="0">
                <a:latin typeface="Times New Roman" pitchFamily="18" charset="0"/>
                <a:cs typeface="Times New Roman" pitchFamily="18" charset="0"/>
              </a:rPr>
              <a:t>Bước </a:t>
            </a:r>
            <a:r>
              <a:rPr lang="en-US" sz="3600" dirty="0" smtClean="0">
                <a:latin typeface="Times New Roman" pitchFamily="18" charset="0"/>
                <a:cs typeface="Times New Roman" pitchFamily="18" charset="0"/>
              </a:rPr>
              <a:t>1: Quan </a:t>
            </a:r>
            <a:r>
              <a:rPr lang="en-US" sz="3600" dirty="0">
                <a:latin typeface="Times New Roman" pitchFamily="18" charset="0"/>
                <a:cs typeface="Times New Roman" pitchFamily="18" charset="0"/>
              </a:rPr>
              <a:t>sát </a:t>
            </a:r>
            <a:r>
              <a:rPr lang="en-US" sz="3600" dirty="0" smtClean="0">
                <a:latin typeface="Times New Roman" pitchFamily="18" charset="0"/>
                <a:cs typeface="Times New Roman" pitchFamily="18" charset="0"/>
              </a:rPr>
              <a:t>mẫu, nhận xét</a:t>
            </a:r>
            <a:endParaRPr lang="en-US" sz="3600" dirty="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Bước</a:t>
            </a:r>
            <a:r>
              <a:rPr lang="en-US" sz="3600" dirty="0" smtClean="0">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Giáo</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mẫu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sát</a:t>
            </a:r>
            <a:endParaRPr lang="en-US" sz="3600" dirty="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Bước</a:t>
            </a:r>
            <a:r>
              <a:rPr lang="en-US" sz="3600" dirty="0" smtClean="0">
                <a:latin typeface="Times New Roman" pitchFamily="18" charset="0"/>
                <a:cs typeface="Times New Roman" pitchFamily="18" charset="0"/>
              </a:rPr>
              <a:t> 3: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endParaRPr lang="en-US" sz="3600" dirty="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Bước</a:t>
            </a:r>
            <a:r>
              <a:rPr lang="en-US" sz="3600" dirty="0" smtClean="0">
                <a:latin typeface="Times New Roman" pitchFamily="18" charset="0"/>
                <a:cs typeface="Times New Roman" pitchFamily="18" charset="0"/>
              </a:rPr>
              <a:t> 4: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bảng</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con</a:t>
            </a:r>
            <a:endParaRPr lang="en-US" sz="3600" dirty="0">
              <a:latin typeface="Times New Roman" pitchFamily="18" charset="0"/>
              <a:cs typeface="Times New Roman" pitchFamily="18" charset="0"/>
            </a:endParaRPr>
          </a:p>
          <a:p>
            <a:pPr>
              <a:buNone/>
            </a:pPr>
            <a:r>
              <a:rPr lang="en-US" sz="3600" dirty="0" err="1" smtClean="0">
                <a:latin typeface="Times New Roman" pitchFamily="18" charset="0"/>
                <a:cs typeface="Times New Roman" pitchFamily="18" charset="0"/>
              </a:rPr>
              <a:t>Bước</a:t>
            </a:r>
            <a:r>
              <a:rPr lang="en-US" sz="3600" dirty="0" smtClean="0">
                <a:latin typeface="Times New Roman" pitchFamily="18" charset="0"/>
                <a:cs typeface="Times New Roman" pitchFamily="18" charset="0"/>
              </a:rPr>
              <a:t> 5: </a:t>
            </a:r>
            <a:r>
              <a:rPr lang="en-US" sz="3600" dirty="0" err="1" smtClean="0">
                <a:latin typeface="Times New Roman" pitchFamily="18" charset="0"/>
                <a:cs typeface="Times New Roman" pitchFamily="18" charset="0"/>
              </a:rPr>
              <a:t>Luyện</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2815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639762"/>
          </a:xfrm>
        </p:spPr>
        <p:txBody>
          <a:bodyPr>
            <a:normAutofit fontScale="90000"/>
          </a:bodyPr>
          <a:lstStyle/>
          <a:p>
            <a:r>
              <a:rPr lang="en-US" b="1" dirty="0" smtClean="0">
                <a:solidFill>
                  <a:srgbClr val="FF0000"/>
                </a:solidFill>
                <a:latin typeface="Times New Roman" pitchFamily="18" charset="0"/>
                <a:cs typeface="Times New Roman" pitchFamily="18" charset="0"/>
              </a:rPr>
              <a:t>5. </a:t>
            </a:r>
            <a:r>
              <a:rPr lang="en-US" b="1" dirty="0" err="1" smtClean="0">
                <a:solidFill>
                  <a:srgbClr val="FF0000"/>
                </a:solidFill>
                <a:latin typeface="Times New Roman" pitchFamily="18" charset="0"/>
                <a:cs typeface="Times New Roman" pitchFamily="18" charset="0"/>
              </a:rPr>
              <a:t>Rèn</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viết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chữ</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đẹp</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097280" y="1143002"/>
            <a:ext cx="10142806" cy="4851398"/>
          </a:xfrm>
        </p:spPr>
        <p:txBody>
          <a:bodyPr>
            <a:noAutofit/>
          </a:bodyPr>
          <a:lstStyle/>
          <a:p>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những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đúng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chuẩn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tôi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nâng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cao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kĩ</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thuật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như</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khuyết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khích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đậm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tay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đậm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viết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tay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nét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kéo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xuống</a:t>
            </a:r>
            <a:r>
              <a:rPr lang="en-US" sz="3600" dirty="0" smtClean="0">
                <a:latin typeface="Times New Roman" pitchFamily="18" charset="0"/>
                <a:cs typeface="Times New Roman" pitchFamily="18" charset="0"/>
              </a:rPr>
              <a:t>. Cần cầm bút đúng cách, lia bút nhẹ nhàng, uyển chuyển để nét chữ đẹp và thanh thoát hơn.Tôi còn rèn cho các em cách viết chữ nghiêng, tạo nét bay bổng, mềm </a:t>
            </a:r>
            <a:r>
              <a:rPr lang="en-US" sz="3600" dirty="0" smtClean="0">
                <a:latin typeface="Times New Roman" pitchFamily="18" charset="0"/>
                <a:cs typeface="Times New Roman" pitchFamily="18" charset="0"/>
              </a:rPr>
              <a:t>mại, </a:t>
            </a:r>
            <a:r>
              <a:rPr lang="en-US" sz="3600" dirty="0" smtClean="0">
                <a:latin typeface="Times New Roman" pitchFamily="18" charset="0"/>
                <a:cs typeface="Times New Roman" pitchFamily="18" charset="0"/>
              </a:rPr>
              <a:t>chữ sáng tạo từ đơn giản đến phức tạp</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3835057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10860258" cy="1936170"/>
          </a:xfrm>
        </p:spPr>
        <p:txBody>
          <a:bodyPr>
            <a:noAutofit/>
          </a:bodyPr>
          <a:lstStyle/>
          <a:p>
            <a:pPr algn="just"/>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trọng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mẫu</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a:latin typeface="Times New Roman" pitchFamily="18" charset="0"/>
                <a:cs typeface="Times New Roman" pitchFamily="18" charset="0"/>
              </a:rPr>
              <a:t>.</a:t>
            </a:r>
            <a:r>
              <a:rPr lang="en-US" sz="3600" dirty="0" smtClean="0">
                <a:latin typeface="Times New Roman" pitchFamily="18" charset="0"/>
                <a:cs typeface="Times New Roman" pitchFamily="18" charset="0"/>
              </a:rPr>
              <a:t> Nên tôi </a:t>
            </a:r>
            <a:r>
              <a:rPr lang="en-US" sz="3600" dirty="0">
                <a:latin typeface="Times New Roman" pitchFamily="18" charset="0"/>
                <a:cs typeface="Times New Roman" pitchFamily="18" charset="0"/>
              </a:rPr>
              <a:t>rất coi trọng việc trình </a:t>
            </a:r>
            <a:r>
              <a:rPr lang="en-US" sz="3600" dirty="0" smtClean="0">
                <a:latin typeface="Times New Roman" pitchFamily="18" charset="0"/>
                <a:cs typeface="Times New Roman" pitchFamily="18" charset="0"/>
              </a:rPr>
              <a:t>bày bảng.</a:t>
            </a:r>
            <a:endParaRPr lang="en-US" sz="2800" dirty="0">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187" y="2099257"/>
            <a:ext cx="6812924" cy="4495576"/>
          </a:xfrm>
          <a:prstGeom prst="rect">
            <a:avLst/>
          </a:prstGeom>
        </p:spPr>
      </p:pic>
    </p:spTree>
    <p:extLst>
      <p:ext uri="{BB962C8B-B14F-4D97-AF65-F5344CB8AC3E}">
        <p14:creationId xmlns:p14="http://schemas.microsoft.com/office/powerpoint/2010/main" val="25880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37686" y="3149600"/>
            <a:ext cx="4191000" cy="685800"/>
          </a:xfrm>
        </p:spPr>
        <p:txBody>
          <a:bodyPr>
            <a:normAutofit fontScale="90000"/>
          </a:bodyPr>
          <a:lstStyle/>
          <a:p>
            <a:r>
              <a:rPr lang="en-US" dirty="0" err="1" smtClean="0">
                <a:solidFill>
                  <a:srgbClr val="FF0000"/>
                </a:solidFill>
                <a:latin typeface="Times New Roman" pitchFamily="18" charset="0"/>
                <a:cs typeface="Times New Roman" pitchFamily="18" charset="0"/>
              </a:rPr>
              <a:t>Kết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quả</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khảo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sát</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9194059"/>
              </p:ext>
            </p:extLst>
          </p:nvPr>
        </p:nvGraphicFramePr>
        <p:xfrm>
          <a:off x="1171977" y="1314719"/>
          <a:ext cx="9982513" cy="1662770"/>
        </p:xfrm>
        <a:graphic>
          <a:graphicData uri="http://schemas.openxmlformats.org/drawingml/2006/table">
            <a:tbl>
              <a:tblPr firstRow="1" firstCol="1" bandRow="1">
                <a:tableStyleId>{5C22544A-7EE6-4342-B048-85BDC9FD1C3A}</a:tableStyleId>
              </a:tblPr>
              <a:tblGrid>
                <a:gridCol w="1388553"/>
                <a:gridCol w="2166203"/>
                <a:gridCol w="1891683"/>
                <a:gridCol w="1891683"/>
                <a:gridCol w="2644391"/>
              </a:tblGrid>
              <a:tr h="934212">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TSHS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ĐỢT KIỂM TRA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a:effectLst/>
                          <a:latin typeface="Times New Roman" panose="02020603050405020304" pitchFamily="18" charset="0"/>
                          <a:cs typeface="Times New Roman" panose="02020603050405020304" pitchFamily="18" charset="0"/>
                        </a:rPr>
                        <a:t>VỞ LOẠI 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a:effectLst/>
                          <a:latin typeface="Times New Roman" panose="02020603050405020304" pitchFamily="18" charset="0"/>
                          <a:cs typeface="Times New Roman" panose="02020603050405020304" pitchFamily="18" charset="0"/>
                        </a:rPr>
                        <a:t>VỞ LOẠI 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a:effectLst/>
                          <a:latin typeface="Times New Roman" panose="02020603050405020304" pitchFamily="18" charset="0"/>
                          <a:cs typeface="Times New Roman" panose="02020603050405020304" pitchFamily="18" charset="0"/>
                        </a:rPr>
                        <a:t>VỞ LOẠI 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728558">
                <a:tc>
                  <a:txBody>
                    <a:bodyPr/>
                    <a:lstStyle/>
                    <a:p>
                      <a:pPr indent="288290">
                        <a:lnSpc>
                          <a:spcPts val="2000"/>
                        </a:lnSpc>
                        <a:spcAft>
                          <a:spcPts val="800"/>
                        </a:spcAft>
                      </a:pPr>
                      <a:r>
                        <a:rPr lang="en-US" sz="2800" dirty="0">
                          <a:effectLst/>
                          <a:latin typeface="Times New Roman" panose="02020603050405020304" pitchFamily="18" charset="0"/>
                          <a:cs typeface="Times New Roman" panose="02020603050405020304" pitchFamily="18" charset="0"/>
                        </a:rPr>
                        <a:t>31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800" dirty="0" err="1">
                          <a:effectLst/>
                          <a:latin typeface="Times New Roman" panose="02020603050405020304" pitchFamily="18" charset="0"/>
                          <a:cs typeface="Times New Roman" panose="02020603050405020304" pitchFamily="18" charset="0"/>
                        </a:rPr>
                        <a:t>Cuối</a:t>
                      </a:r>
                      <a:r>
                        <a:rPr lang="en-US" sz="2800" dirty="0">
                          <a:effectLst/>
                          <a:latin typeface="Times New Roman" panose="02020603050405020304" pitchFamily="18" charset="0"/>
                          <a:cs typeface="Times New Roman" panose="02020603050405020304" pitchFamily="18" charset="0"/>
                        </a:rPr>
                        <a:t> HK 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800" dirty="0" smtClean="0">
                          <a:effectLst/>
                          <a:latin typeface="Times New Roman" panose="02020603050405020304" pitchFamily="18" charset="0"/>
                          <a:cs typeface="Times New Roman" panose="02020603050405020304" pitchFamily="18" charset="0"/>
                        </a:rPr>
                        <a:t>10 (</a:t>
                      </a:r>
                      <a:r>
                        <a:rPr lang="en-US" sz="2800" kern="1200" dirty="0" smtClean="0">
                          <a:solidFill>
                            <a:schemeClr val="dk1"/>
                          </a:solidFill>
                          <a:effectLst/>
                          <a:latin typeface="+mn-lt"/>
                          <a:ea typeface="+mn-ea"/>
                          <a:cs typeface="+mn-cs"/>
                        </a:rPr>
                        <a:t>32,3%</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800" dirty="0" smtClean="0">
                          <a:effectLst/>
                          <a:latin typeface="Times New Roman" panose="02020603050405020304" pitchFamily="18" charset="0"/>
                          <a:cs typeface="Times New Roman" panose="02020603050405020304" pitchFamily="18" charset="0"/>
                        </a:rPr>
                        <a:t>13 (</a:t>
                      </a:r>
                      <a:r>
                        <a:rPr lang="en-US" sz="2800" kern="1200" dirty="0" smtClean="0">
                          <a:solidFill>
                            <a:schemeClr val="dk1"/>
                          </a:solidFill>
                          <a:effectLst/>
                          <a:latin typeface="+mn-lt"/>
                          <a:ea typeface="+mn-ea"/>
                          <a:cs typeface="+mn-cs"/>
                        </a:rPr>
                        <a:t>41,9</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800" dirty="0">
                          <a:effectLst/>
                          <a:latin typeface="Times New Roman" panose="02020603050405020304" pitchFamily="18" charset="0"/>
                          <a:cs typeface="Times New Roman" panose="02020603050405020304" pitchFamily="18" charset="0"/>
                        </a:rPr>
                        <a:t>8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25,8</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17884366"/>
              </p:ext>
            </p:extLst>
          </p:nvPr>
        </p:nvGraphicFramePr>
        <p:xfrm>
          <a:off x="1167619" y="4185633"/>
          <a:ext cx="9988062" cy="1801392"/>
        </p:xfrm>
        <a:graphic>
          <a:graphicData uri="http://schemas.openxmlformats.org/drawingml/2006/table">
            <a:tbl>
              <a:tblPr firstRow="1" firstCol="1" bandRow="1">
                <a:tableStyleId>{5C22544A-7EE6-4342-B048-85BDC9FD1C3A}</a:tableStyleId>
              </a:tblPr>
              <a:tblGrid>
                <a:gridCol w="2025649"/>
                <a:gridCol w="2264069"/>
                <a:gridCol w="1898766"/>
                <a:gridCol w="1899789"/>
                <a:gridCol w="1899789"/>
              </a:tblGrid>
              <a:tr h="927278">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TSHS</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ĐỢT KIỂM TRA</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VỞ LOẠI 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VỞ LOẠI 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a:effectLst/>
                          <a:latin typeface="Times New Roman" panose="02020603050405020304" pitchFamily="18" charset="0"/>
                          <a:cs typeface="Times New Roman" panose="02020603050405020304" pitchFamily="18" charset="0"/>
                        </a:rPr>
                        <a:t>VỞ LOẠI 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874114">
                <a:tc>
                  <a:txBody>
                    <a:bodyPr/>
                    <a:lstStyle/>
                    <a:p>
                      <a:pPr algn="ctr">
                        <a:lnSpc>
                          <a:spcPts val="2000"/>
                        </a:lnSpc>
                        <a:spcAft>
                          <a:spcPts val="60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err="1" smtClean="0">
                          <a:effectLst/>
                          <a:latin typeface="Times New Roman" panose="02020603050405020304" pitchFamily="18" charset="0"/>
                          <a:cs typeface="Times New Roman" panose="02020603050405020304" pitchFamily="18" charset="0"/>
                        </a:rPr>
                        <a:t>Giữa</a:t>
                      </a:r>
                      <a:r>
                        <a:rPr lang="en-US" sz="2800" dirty="0" smtClean="0">
                          <a:effectLst/>
                          <a:latin typeface="Times New Roman" panose="02020603050405020304" pitchFamily="18" charset="0"/>
                          <a:cs typeface="Times New Roman" panose="02020603050405020304" pitchFamily="18" charset="0"/>
                        </a:rPr>
                        <a:t> HK I </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8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25,8%</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13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41,9%</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10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32,3%</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6" name="Text Box 9"/>
          <p:cNvSpPr txBox="1">
            <a:spLocks noChangeArrowheads="1"/>
          </p:cNvSpPr>
          <p:nvPr/>
        </p:nvSpPr>
        <p:spPr bwMode="auto">
          <a:xfrm>
            <a:off x="3763314" y="376518"/>
            <a:ext cx="4665372" cy="5232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28575" algn="ctr">
            <a:noFill/>
            <a:miter lim="800000"/>
            <a:headEnd/>
            <a:tailEnd/>
          </a:ln>
          <a:effectLst/>
        </p:spPr>
        <p:txBody>
          <a:bodyPr wrap="square">
            <a:spAutoFit/>
          </a:bodyPr>
          <a:lstStyle/>
          <a:p>
            <a:pPr eaLnBrk="1" hangingPunct="1"/>
            <a:r>
              <a:rPr lang="en-US" sz="2800" b="1" dirty="0" smtClean="0">
                <a:solidFill>
                  <a:srgbClr val="0000FF"/>
                </a:solidFill>
                <a:latin typeface="Times New Roman" pitchFamily="18" charset="0"/>
                <a:cs typeface="Times New Roman" pitchFamily="18" charset="0"/>
              </a:rPr>
              <a:t>IV. </a:t>
            </a:r>
            <a:r>
              <a:rPr lang="en-US" sz="2800" b="1" dirty="0">
                <a:solidFill>
                  <a:srgbClr val="0000FF"/>
                </a:solidFill>
                <a:latin typeface="Times New Roman" pitchFamily="18" charset="0"/>
                <a:cs typeface="Times New Roman" pitchFamily="18" charset="0"/>
              </a:rPr>
              <a:t>KẾT QUẢ ĐẠT ĐƯỢC</a:t>
            </a:r>
          </a:p>
        </p:txBody>
      </p:sp>
    </p:spTree>
    <p:extLst>
      <p:ext uri="{BB962C8B-B14F-4D97-AF65-F5344CB8AC3E}">
        <p14:creationId xmlns:p14="http://schemas.microsoft.com/office/powerpoint/2010/main" val="270732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04912" y="762000"/>
            <a:ext cx="4937760" cy="5334000"/>
          </a:xfrm>
          <a:prstGeom prst="rect">
            <a:avLst/>
          </a:prstGeom>
          <a:noFill/>
          <a:ln w="9525">
            <a:noFill/>
            <a:miter lim="800000"/>
            <a:headEnd/>
            <a:tailEnd/>
          </a:ln>
          <a:effectLst/>
        </p:spPr>
      </p:pic>
      <p:pic>
        <p:nvPicPr>
          <p:cNvPr id="5" name="Picture 3" descr="C:\Users\Administrator\Downloads\IMG_4246.jpg"/>
          <p:cNvPicPr>
            <a:picLocks noChangeAspect="1" noChangeArrowheads="1"/>
          </p:cNvPicPr>
          <p:nvPr/>
        </p:nvPicPr>
        <p:blipFill>
          <a:blip r:embed="rId4"/>
          <a:srcRect/>
          <a:stretch>
            <a:fillRect/>
          </a:stretch>
        </p:blipFill>
        <p:spPr bwMode="auto">
          <a:xfrm>
            <a:off x="6170815" y="762000"/>
            <a:ext cx="5294353" cy="5334000"/>
          </a:xfrm>
          <a:prstGeom prst="rect">
            <a:avLst/>
          </a:prstGeom>
          <a:noFill/>
        </p:spPr>
      </p:pic>
    </p:spTree>
    <p:extLst>
      <p:ext uri="{BB962C8B-B14F-4D97-AF65-F5344CB8AC3E}">
        <p14:creationId xmlns:p14="http://schemas.microsoft.com/office/powerpoint/2010/main" val="1074232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 name="Picture 4" descr="C:\Users\Administrator\Downloads\77d8210e92ad439dc5b413e1bc7dfe21 (1).jpg"/>
          <p:cNvPicPr>
            <a:picLocks noChangeAspect="1" noChangeArrowheads="1"/>
          </p:cNvPicPr>
          <p:nvPr/>
        </p:nvPicPr>
        <p:blipFill>
          <a:blip r:embed="rId3"/>
          <a:srcRect/>
          <a:stretch>
            <a:fillRect/>
          </a:stretch>
        </p:blipFill>
        <p:spPr bwMode="auto">
          <a:xfrm>
            <a:off x="650629" y="304800"/>
            <a:ext cx="4962379" cy="5715000"/>
          </a:xfrm>
          <a:prstGeom prst="rect">
            <a:avLst/>
          </a:prstGeom>
          <a:noFill/>
        </p:spPr>
      </p:pic>
      <p:pic>
        <p:nvPicPr>
          <p:cNvPr id="5" name="Picture 2" descr="C:\Users\Administrator\Downloads\IMG_4300.jpg"/>
          <p:cNvPicPr>
            <a:picLocks noChangeAspect="1" noChangeArrowheads="1"/>
          </p:cNvPicPr>
          <p:nvPr/>
        </p:nvPicPr>
        <p:blipFill>
          <a:blip r:embed="rId4"/>
          <a:srcRect/>
          <a:stretch>
            <a:fillRect/>
          </a:stretch>
        </p:blipFill>
        <p:spPr bwMode="auto">
          <a:xfrm>
            <a:off x="6400800" y="304800"/>
            <a:ext cx="5070231" cy="5715000"/>
          </a:xfrm>
          <a:prstGeom prst="rect">
            <a:avLst/>
          </a:prstGeom>
          <a:noFill/>
        </p:spPr>
      </p:pic>
    </p:spTree>
    <p:extLst>
      <p:ext uri="{BB962C8B-B14F-4D97-AF65-F5344CB8AC3E}">
        <p14:creationId xmlns:p14="http://schemas.microsoft.com/office/powerpoint/2010/main" val="2419443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 name="Picture 2" descr="C:\Users\TIMT Version 2\Downloads\IMG_4443.JPG"/>
          <p:cNvPicPr>
            <a:picLocks noChangeAspect="1" noChangeArrowheads="1"/>
          </p:cNvPicPr>
          <p:nvPr/>
        </p:nvPicPr>
        <p:blipFill>
          <a:blip r:embed="rId3"/>
          <a:srcRect/>
          <a:stretch>
            <a:fillRect/>
          </a:stretch>
        </p:blipFill>
        <p:spPr bwMode="auto">
          <a:xfrm>
            <a:off x="6668086" y="304800"/>
            <a:ext cx="4867422" cy="6019800"/>
          </a:xfrm>
          <a:prstGeom prst="rect">
            <a:avLst/>
          </a:prstGeom>
          <a:noFill/>
        </p:spPr>
      </p:pic>
      <p:pic>
        <p:nvPicPr>
          <p:cNvPr id="3074" name="Picture 2" descr="C:\Users\TIMT Version 2\Downloads\IMG_4441.JPG"/>
          <p:cNvPicPr>
            <a:picLocks noChangeAspect="1" noChangeArrowheads="1"/>
          </p:cNvPicPr>
          <p:nvPr/>
        </p:nvPicPr>
        <p:blipFill>
          <a:blip r:embed="rId4"/>
          <a:srcRect/>
          <a:stretch>
            <a:fillRect/>
          </a:stretch>
        </p:blipFill>
        <p:spPr bwMode="auto">
          <a:xfrm>
            <a:off x="858129" y="304800"/>
            <a:ext cx="5161671" cy="6019800"/>
          </a:xfrm>
          <a:prstGeom prst="rect">
            <a:avLst/>
          </a:prstGeom>
          <a:noFill/>
        </p:spPr>
      </p:pic>
    </p:spTree>
    <p:extLst>
      <p:ext uri="{BB962C8B-B14F-4D97-AF65-F5344CB8AC3E}">
        <p14:creationId xmlns:p14="http://schemas.microsoft.com/office/powerpoint/2010/main" val="4185338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1026" name="Picture 2" descr="C:\Users\TIMT Version 2\Downloads\Image-1 (8).jpg"/>
          <p:cNvPicPr>
            <a:picLocks noGrp="1" noChangeAspect="1" noChangeArrowheads="1"/>
          </p:cNvPicPr>
          <p:nvPr>
            <p:ph idx="1"/>
          </p:nvPr>
        </p:nvPicPr>
        <p:blipFill>
          <a:blip r:embed="rId3"/>
          <a:srcRect/>
          <a:stretch>
            <a:fillRect/>
          </a:stretch>
        </p:blipFill>
        <p:spPr bwMode="auto">
          <a:xfrm>
            <a:off x="6201442" y="304799"/>
            <a:ext cx="4165490" cy="5396753"/>
          </a:xfrm>
          <a:prstGeom prst="rect">
            <a:avLst/>
          </a:prstGeom>
          <a:noFill/>
        </p:spPr>
      </p:pic>
      <p:pic>
        <p:nvPicPr>
          <p:cNvPr id="1027" name="Picture 3" descr="C:\Users\TIMT Version 2\Downloads\Image-1 (9).jpg"/>
          <p:cNvPicPr>
            <a:picLocks noChangeAspect="1" noChangeArrowheads="1"/>
          </p:cNvPicPr>
          <p:nvPr/>
        </p:nvPicPr>
        <p:blipFill>
          <a:blip r:embed="rId4"/>
          <a:srcRect/>
          <a:stretch>
            <a:fillRect/>
          </a:stretch>
        </p:blipFill>
        <p:spPr bwMode="auto">
          <a:xfrm>
            <a:off x="1806389" y="304799"/>
            <a:ext cx="4220241" cy="5396753"/>
          </a:xfrm>
          <a:prstGeom prst="rect">
            <a:avLst/>
          </a:prstGeom>
          <a:noFill/>
        </p:spPr>
      </p:pic>
      <p:sp>
        <p:nvSpPr>
          <p:cNvPr id="4" name="Title 1"/>
          <p:cNvSpPr txBox="1">
            <a:spLocks/>
          </p:cNvSpPr>
          <p:nvPr/>
        </p:nvSpPr>
        <p:spPr>
          <a:xfrm>
            <a:off x="3003176" y="5808527"/>
            <a:ext cx="4670738"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i="1" dirty="0" err="1" smtClean="0">
                <a:solidFill>
                  <a:srgbClr val="FF0000"/>
                </a:solidFill>
              </a:rPr>
              <a:t>Bài</a:t>
            </a:r>
            <a:r>
              <a:rPr lang="en-US" sz="3200" i="1" dirty="0" smtClean="0">
                <a:solidFill>
                  <a:srgbClr val="FF0000"/>
                </a:solidFill>
              </a:rPr>
              <a:t> </a:t>
            </a:r>
            <a:r>
              <a:rPr lang="en-US" sz="3200" i="1" dirty="0" err="1" smtClean="0">
                <a:solidFill>
                  <a:srgbClr val="FF0000"/>
                </a:solidFill>
              </a:rPr>
              <a:t>viết</a:t>
            </a:r>
            <a:r>
              <a:rPr lang="en-US" sz="3200" i="1" dirty="0" smtClean="0">
                <a:solidFill>
                  <a:srgbClr val="FF0000"/>
                </a:solidFill>
              </a:rPr>
              <a:t> </a:t>
            </a:r>
            <a:r>
              <a:rPr lang="en-US" sz="3200" i="1" dirty="0" err="1" smtClean="0">
                <a:solidFill>
                  <a:srgbClr val="FF0000"/>
                </a:solidFill>
              </a:rPr>
              <a:t>của</a:t>
            </a:r>
            <a:r>
              <a:rPr lang="en-US" sz="3200" i="1" dirty="0" smtClean="0">
                <a:solidFill>
                  <a:srgbClr val="FF0000"/>
                </a:solidFill>
              </a:rPr>
              <a:t> </a:t>
            </a:r>
            <a:r>
              <a:rPr lang="en-US" sz="3200" i="1" dirty="0" err="1" smtClean="0">
                <a:solidFill>
                  <a:srgbClr val="FF0000"/>
                </a:solidFill>
              </a:rPr>
              <a:t>em</a:t>
            </a:r>
            <a:r>
              <a:rPr lang="en-US" sz="3200" i="1" dirty="0" smtClean="0">
                <a:solidFill>
                  <a:srgbClr val="FF0000"/>
                </a:solidFill>
              </a:rPr>
              <a:t> </a:t>
            </a:r>
            <a:r>
              <a:rPr lang="en-US" sz="3200" i="1" dirty="0" err="1" smtClean="0">
                <a:solidFill>
                  <a:srgbClr val="FF0000"/>
                </a:solidFill>
              </a:rPr>
              <a:t>Gia</a:t>
            </a:r>
            <a:r>
              <a:rPr lang="en-US" sz="3200" i="1" dirty="0" smtClean="0">
                <a:solidFill>
                  <a:srgbClr val="FF0000"/>
                </a:solidFill>
              </a:rPr>
              <a:t> </a:t>
            </a:r>
            <a:r>
              <a:rPr lang="en-US" sz="3200" i="1" dirty="0" err="1" smtClean="0">
                <a:solidFill>
                  <a:srgbClr val="FF0000"/>
                </a:solidFill>
              </a:rPr>
              <a:t>Nhi</a:t>
            </a:r>
            <a:endParaRPr lang="en-US" sz="3200" i="1" dirty="0">
              <a:solidFill>
                <a:srgbClr val="FF0000"/>
              </a:solidFill>
            </a:endParaRPr>
          </a:p>
        </p:txBody>
      </p:sp>
    </p:spTree>
    <p:extLst>
      <p:ext uri="{BB962C8B-B14F-4D97-AF65-F5344CB8AC3E}">
        <p14:creationId xmlns:p14="http://schemas.microsoft.com/office/powerpoint/2010/main" val="3382870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2050" name="Picture 2" descr="C:\Users\TIMT Version 2\Downloads\Image-1 (11).jpg"/>
          <p:cNvPicPr>
            <a:picLocks noGrp="1" noChangeAspect="1" noChangeArrowheads="1"/>
          </p:cNvPicPr>
          <p:nvPr>
            <p:ph idx="1"/>
          </p:nvPr>
        </p:nvPicPr>
        <p:blipFill>
          <a:blip r:embed="rId3"/>
          <a:srcRect/>
          <a:stretch>
            <a:fillRect/>
          </a:stretch>
        </p:blipFill>
        <p:spPr bwMode="auto">
          <a:xfrm>
            <a:off x="1981200" y="304800"/>
            <a:ext cx="3962400" cy="5746376"/>
          </a:xfrm>
          <a:prstGeom prst="rect">
            <a:avLst/>
          </a:prstGeom>
          <a:noFill/>
        </p:spPr>
      </p:pic>
      <p:pic>
        <p:nvPicPr>
          <p:cNvPr id="2051" name="Picture 3" descr="C:\Users\TIMT Version 2\Downloads\Image-1 (10).jpg"/>
          <p:cNvPicPr>
            <a:picLocks noChangeAspect="1" noChangeArrowheads="1"/>
          </p:cNvPicPr>
          <p:nvPr/>
        </p:nvPicPr>
        <p:blipFill>
          <a:blip r:embed="rId4"/>
          <a:srcRect/>
          <a:stretch>
            <a:fillRect/>
          </a:stretch>
        </p:blipFill>
        <p:spPr bwMode="auto">
          <a:xfrm>
            <a:off x="5943600" y="304800"/>
            <a:ext cx="4267200" cy="5746376"/>
          </a:xfrm>
          <a:prstGeom prst="rect">
            <a:avLst/>
          </a:prstGeom>
          <a:noFill/>
        </p:spPr>
      </p:pic>
      <p:sp>
        <p:nvSpPr>
          <p:cNvPr id="4" name="Title 1"/>
          <p:cNvSpPr txBox="1">
            <a:spLocks/>
          </p:cNvSpPr>
          <p:nvPr/>
        </p:nvSpPr>
        <p:spPr>
          <a:xfrm>
            <a:off x="3164542" y="6051176"/>
            <a:ext cx="4670738" cy="685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err="1" smtClean="0">
                <a:solidFill>
                  <a:srgbClr val="FF0000"/>
                </a:solidFill>
              </a:rPr>
              <a:t>Bài</a:t>
            </a:r>
            <a:r>
              <a:rPr lang="en-US" sz="2400" i="1" dirty="0" smtClean="0">
                <a:solidFill>
                  <a:srgbClr val="FF0000"/>
                </a:solidFill>
              </a:rPr>
              <a:t> </a:t>
            </a:r>
            <a:r>
              <a:rPr lang="en-US" sz="2400" i="1" dirty="0" err="1" smtClean="0">
                <a:solidFill>
                  <a:srgbClr val="FF0000"/>
                </a:solidFill>
              </a:rPr>
              <a:t>viết</a:t>
            </a:r>
            <a:r>
              <a:rPr lang="en-US" sz="2400" i="1" dirty="0" smtClean="0">
                <a:solidFill>
                  <a:srgbClr val="FF0000"/>
                </a:solidFill>
              </a:rPr>
              <a:t> </a:t>
            </a:r>
            <a:r>
              <a:rPr lang="en-US" sz="2400" i="1" dirty="0" err="1" smtClean="0">
                <a:solidFill>
                  <a:srgbClr val="FF0000"/>
                </a:solidFill>
              </a:rPr>
              <a:t>của</a:t>
            </a:r>
            <a:r>
              <a:rPr lang="en-US" sz="2400" i="1" dirty="0" smtClean="0">
                <a:solidFill>
                  <a:srgbClr val="FF0000"/>
                </a:solidFill>
              </a:rPr>
              <a:t> </a:t>
            </a:r>
            <a:r>
              <a:rPr lang="en-US" sz="2400" i="1" dirty="0" err="1" smtClean="0">
                <a:solidFill>
                  <a:srgbClr val="FF0000"/>
                </a:solidFill>
              </a:rPr>
              <a:t>em</a:t>
            </a:r>
            <a:r>
              <a:rPr lang="en-US" sz="2400" i="1" dirty="0" smtClean="0">
                <a:solidFill>
                  <a:srgbClr val="FF0000"/>
                </a:solidFill>
              </a:rPr>
              <a:t> </a:t>
            </a:r>
            <a:r>
              <a:rPr lang="en-US" sz="2400" i="1" dirty="0" err="1" smtClean="0">
                <a:solidFill>
                  <a:srgbClr val="FF0000"/>
                </a:solidFill>
              </a:rPr>
              <a:t>Phương</a:t>
            </a:r>
            <a:r>
              <a:rPr lang="en-US" sz="2400" i="1" dirty="0" smtClean="0">
                <a:solidFill>
                  <a:srgbClr val="FF0000"/>
                </a:solidFill>
              </a:rPr>
              <a:t> </a:t>
            </a:r>
            <a:r>
              <a:rPr lang="en-US" sz="2400" i="1" dirty="0" err="1" smtClean="0">
                <a:solidFill>
                  <a:srgbClr val="FF0000"/>
                </a:solidFill>
              </a:rPr>
              <a:t>Anh</a:t>
            </a:r>
            <a:endParaRPr lang="en-US" sz="2400" i="1" dirty="0">
              <a:solidFill>
                <a:srgbClr val="FF0000"/>
              </a:solidFill>
            </a:endParaRPr>
          </a:p>
        </p:txBody>
      </p:sp>
    </p:spTree>
    <p:extLst>
      <p:ext uri="{BB962C8B-B14F-4D97-AF65-F5344CB8AC3E}">
        <p14:creationId xmlns:p14="http://schemas.microsoft.com/office/powerpoint/2010/main" val="1015576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C:\Users\Administrator\Downloads\IMG_4306.jpg"/>
          <p:cNvPicPr>
            <a:picLocks noChangeAspect="1" noChangeArrowheads="1"/>
          </p:cNvPicPr>
          <p:nvPr/>
        </p:nvPicPr>
        <p:blipFill>
          <a:blip r:embed="rId3"/>
          <a:srcRect/>
          <a:stretch>
            <a:fillRect/>
          </a:stretch>
        </p:blipFill>
        <p:spPr bwMode="auto">
          <a:xfrm>
            <a:off x="1700501" y="381000"/>
            <a:ext cx="8790998" cy="6126162"/>
          </a:xfrm>
          <a:prstGeom prst="rect">
            <a:avLst/>
          </a:prstGeom>
          <a:noFill/>
        </p:spPr>
      </p:pic>
    </p:spTree>
    <p:extLst>
      <p:ext uri="{BB962C8B-B14F-4D97-AF65-F5344CB8AC3E}">
        <p14:creationId xmlns:p14="http://schemas.microsoft.com/office/powerpoint/2010/main" val="2650872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667002" y="707209"/>
            <a:ext cx="184731" cy="300082"/>
          </a:xfrm>
          <a:prstGeom prst="rect">
            <a:avLst/>
          </a:prstGeom>
          <a:noFill/>
          <a:ln w="9525">
            <a:noFill/>
            <a:miter lim="800000"/>
            <a:headEnd/>
            <a:tailEnd/>
          </a:ln>
          <a:effectLst/>
        </p:spPr>
        <p:txBody>
          <a:bodyPr wrap="none" anchor="ctr">
            <a:spAutoFit/>
          </a:bodyPr>
          <a:lstStyle/>
          <a:p>
            <a:endParaRPr lang="en-US" sz="1350"/>
          </a:p>
        </p:txBody>
      </p:sp>
      <p:sp>
        <p:nvSpPr>
          <p:cNvPr id="63491" name="Rectangle 3"/>
          <p:cNvSpPr>
            <a:spLocks noChangeArrowheads="1"/>
          </p:cNvSpPr>
          <p:nvPr/>
        </p:nvSpPr>
        <p:spPr bwMode="auto">
          <a:xfrm>
            <a:off x="2667002" y="685778"/>
            <a:ext cx="184731" cy="300082"/>
          </a:xfrm>
          <a:prstGeom prst="rect">
            <a:avLst/>
          </a:prstGeom>
          <a:noFill/>
          <a:ln w="9525">
            <a:noFill/>
            <a:miter lim="800000"/>
            <a:headEnd/>
            <a:tailEnd/>
          </a:ln>
          <a:effectLst/>
        </p:spPr>
        <p:txBody>
          <a:bodyPr wrap="none" anchor="ctr">
            <a:spAutoFit/>
          </a:bodyPr>
          <a:lstStyle/>
          <a:p>
            <a:endParaRPr lang="en-US" sz="1350"/>
          </a:p>
        </p:txBody>
      </p:sp>
      <p:sp>
        <p:nvSpPr>
          <p:cNvPr id="63492" name="Rectangle 4"/>
          <p:cNvSpPr>
            <a:spLocks noChangeArrowheads="1"/>
          </p:cNvSpPr>
          <p:nvPr/>
        </p:nvSpPr>
        <p:spPr bwMode="auto">
          <a:xfrm>
            <a:off x="2667002" y="3132513"/>
            <a:ext cx="184731" cy="300082"/>
          </a:xfrm>
          <a:prstGeom prst="rect">
            <a:avLst/>
          </a:prstGeom>
          <a:noFill/>
          <a:ln w="9525">
            <a:noFill/>
            <a:miter lim="800000"/>
            <a:headEnd/>
            <a:tailEnd/>
          </a:ln>
          <a:effectLst/>
        </p:spPr>
        <p:txBody>
          <a:bodyPr wrap="none" anchor="ctr">
            <a:spAutoFit/>
          </a:bodyPr>
          <a:lstStyle/>
          <a:p>
            <a:endParaRPr lang="en-US" sz="1350"/>
          </a:p>
        </p:txBody>
      </p:sp>
      <p:sp>
        <p:nvSpPr>
          <p:cNvPr id="63494" name="Text Box 6"/>
          <p:cNvSpPr txBox="1">
            <a:spLocks noChangeArrowheads="1"/>
          </p:cNvSpPr>
          <p:nvPr/>
        </p:nvSpPr>
        <p:spPr bwMode="auto">
          <a:xfrm>
            <a:off x="3394982" y="4911016"/>
            <a:ext cx="2587807" cy="523220"/>
          </a:xfrm>
          <a:prstGeom prst="rect">
            <a:avLst/>
          </a:prstGeom>
          <a:gradFill rotWithShape="1">
            <a:gsLst>
              <a:gs pos="0">
                <a:schemeClr val="bg1">
                  <a:lumMod val="65000"/>
                </a:schemeClr>
              </a:gs>
              <a:gs pos="50000">
                <a:srgbClr val="CCCC00"/>
              </a:gs>
              <a:gs pos="100000">
                <a:srgbClr val="CCCC00">
                  <a:gamma/>
                  <a:shade val="46275"/>
                  <a:invGamma/>
                </a:srgbClr>
              </a:gs>
            </a:gsLst>
            <a:lin ang="5400000" scaled="1"/>
          </a:gradFill>
          <a:ln w="28575">
            <a:noFill/>
            <a:miter lim="800000"/>
            <a:headEnd/>
            <a:tailEnd/>
          </a:ln>
          <a:effectLst/>
        </p:spPr>
        <p:txBody>
          <a:bodyPr wrap="square">
            <a:spAutoFit/>
          </a:bodyPr>
          <a:lstStyle/>
          <a:p>
            <a:pPr eaLnBrk="1" hangingPunct="1"/>
            <a:r>
              <a:rPr lang="en-US" sz="2800" b="1" dirty="0" smtClean="0">
                <a:solidFill>
                  <a:srgbClr val="7030A0"/>
                </a:solidFill>
                <a:latin typeface="Times New Roman" pitchFamily="18" charset="0"/>
                <a:cs typeface="Times New Roman" pitchFamily="18" charset="0"/>
              </a:rPr>
              <a:t>V. KẾT LUẬN</a:t>
            </a:r>
            <a:endParaRPr lang="en-US" sz="2800" b="1" dirty="0">
              <a:solidFill>
                <a:srgbClr val="7030A0"/>
              </a:solidFill>
              <a:latin typeface="Times New Roman" pitchFamily="18" charset="0"/>
              <a:cs typeface="Times New Roman" pitchFamily="18" charset="0"/>
            </a:endParaRPr>
          </a:p>
        </p:txBody>
      </p:sp>
      <p:sp>
        <p:nvSpPr>
          <p:cNvPr id="63496" name="Text Box 8"/>
          <p:cNvSpPr txBox="1">
            <a:spLocks noChangeArrowheads="1"/>
          </p:cNvSpPr>
          <p:nvPr/>
        </p:nvSpPr>
        <p:spPr bwMode="auto">
          <a:xfrm>
            <a:off x="2667002" y="3266844"/>
            <a:ext cx="7908634" cy="523220"/>
          </a:xfrm>
          <a:prstGeom prst="rect">
            <a:avLst/>
          </a:prstGeom>
          <a:gradFill rotWithShape="1">
            <a:gsLst>
              <a:gs pos="0">
                <a:schemeClr val="accent3">
                  <a:lumMod val="40000"/>
                  <a:lumOff val="60000"/>
                </a:schemeClr>
              </a:gs>
              <a:gs pos="50000">
                <a:srgbClr val="CCCC00"/>
              </a:gs>
              <a:gs pos="100000">
                <a:srgbClr val="CCCC00">
                  <a:gamma/>
                  <a:shade val="46275"/>
                  <a:invGamma/>
                </a:srgbClr>
              </a:gs>
            </a:gsLst>
            <a:lin ang="5400000" scaled="1"/>
          </a:gradFill>
          <a:ln w="28575" algn="ctr">
            <a:noFill/>
            <a:miter lim="800000"/>
            <a:headEnd/>
            <a:tailEnd/>
          </a:ln>
          <a:effectLst/>
        </p:spPr>
        <p:txBody>
          <a:bodyPr wrap="square">
            <a:spAutoFit/>
          </a:bodyPr>
          <a:lstStyle/>
          <a:p>
            <a:pPr eaLnBrk="1" hangingPunct="1"/>
            <a:r>
              <a:rPr lang="en-US" sz="2800" b="1" dirty="0">
                <a:solidFill>
                  <a:srgbClr val="FF0000"/>
                </a:solidFill>
                <a:latin typeface="Times New Roman" pitchFamily="18" charset="0"/>
                <a:cs typeface="Times New Roman" pitchFamily="18" charset="0"/>
              </a:rPr>
              <a:t>III. NỘI DUNG VÀ CÁCH THỨC THỰC HIỆN </a:t>
            </a:r>
          </a:p>
        </p:txBody>
      </p:sp>
      <p:sp>
        <p:nvSpPr>
          <p:cNvPr id="63497" name="Text Box 9"/>
          <p:cNvSpPr txBox="1">
            <a:spLocks noChangeArrowheads="1"/>
          </p:cNvSpPr>
          <p:nvPr/>
        </p:nvSpPr>
        <p:spPr bwMode="auto">
          <a:xfrm>
            <a:off x="3021876" y="4088930"/>
            <a:ext cx="4953000" cy="523220"/>
          </a:xfrm>
          <a:prstGeom prst="rect">
            <a:avLst/>
          </a:prstGeom>
          <a:gradFill rotWithShape="1">
            <a:gsLst>
              <a:gs pos="0">
                <a:schemeClr val="accent6">
                  <a:lumMod val="40000"/>
                  <a:lumOff val="60000"/>
                </a:schemeClr>
              </a:gs>
              <a:gs pos="50000">
                <a:srgbClr val="CCCC00"/>
              </a:gs>
              <a:gs pos="100000">
                <a:srgbClr val="CCCC00">
                  <a:gamma/>
                  <a:shade val="46275"/>
                  <a:invGamma/>
                </a:srgbClr>
              </a:gs>
            </a:gsLst>
            <a:lin ang="5400000" scaled="1"/>
          </a:gradFill>
          <a:ln w="28575" algn="ctr">
            <a:noFill/>
            <a:miter lim="800000"/>
            <a:headEnd/>
            <a:tailEnd/>
          </a:ln>
          <a:effectLst/>
        </p:spPr>
        <p:txBody>
          <a:bodyPr wrap="square">
            <a:spAutoFit/>
          </a:bodyPr>
          <a:lstStyle/>
          <a:p>
            <a:pPr eaLnBrk="1" hangingPunct="1"/>
            <a:r>
              <a:rPr lang="en-US" sz="2800" b="1" dirty="0">
                <a:solidFill>
                  <a:srgbClr val="0000FF"/>
                </a:solidFill>
                <a:latin typeface="Times New Roman" pitchFamily="18" charset="0"/>
                <a:cs typeface="Times New Roman" pitchFamily="18" charset="0"/>
              </a:rPr>
              <a:t>IV. KẾT QUẢ ĐẠT ĐƯỢC</a:t>
            </a:r>
          </a:p>
        </p:txBody>
      </p:sp>
      <p:sp>
        <p:nvSpPr>
          <p:cNvPr id="63510" name="Text Box 22"/>
          <p:cNvSpPr txBox="1">
            <a:spLocks noChangeArrowheads="1"/>
          </p:cNvSpPr>
          <p:nvPr/>
        </p:nvSpPr>
        <p:spPr bwMode="auto">
          <a:xfrm>
            <a:off x="1906632" y="1622672"/>
            <a:ext cx="2976700" cy="52322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8575">
            <a:noFill/>
            <a:miter lim="800000"/>
            <a:headEnd/>
            <a:tailEnd/>
          </a:ln>
          <a:effectLst/>
        </p:spPr>
        <p:txBody>
          <a:bodyPr wrap="square">
            <a:spAutoFit/>
          </a:bodyPr>
          <a:lstStyle/>
          <a:p>
            <a:pPr eaLnBrk="1" hangingPunct="1"/>
            <a:r>
              <a:rPr lang="en-US" sz="2800" b="1" dirty="0">
                <a:solidFill>
                  <a:srgbClr val="990033"/>
                </a:solidFill>
                <a:latin typeface="Times New Roman" pitchFamily="18" charset="0"/>
                <a:cs typeface="Times New Roman" pitchFamily="18" charset="0"/>
              </a:rPr>
              <a:t>I. ĐẶT VẤN ĐỀ</a:t>
            </a:r>
          </a:p>
        </p:txBody>
      </p:sp>
      <p:sp>
        <p:nvSpPr>
          <p:cNvPr id="23" name="Title 1"/>
          <p:cNvSpPr txBox="1">
            <a:spLocks/>
          </p:cNvSpPr>
          <p:nvPr/>
        </p:nvSpPr>
        <p:spPr>
          <a:xfrm>
            <a:off x="3277802" y="557235"/>
            <a:ext cx="5396248"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dirty="0">
                <a:solidFill>
                  <a:srgbClr val="FF0000"/>
                </a:solidFill>
                <a:cs typeface="Arial" panose="020B0604020202020204" pitchFamily="34" charset="0"/>
              </a:rPr>
              <a:t>CẤU TRÚC </a:t>
            </a:r>
            <a:r>
              <a:rPr lang="vi-VN" sz="3600" b="1" dirty="0" smtClean="0">
                <a:solidFill>
                  <a:srgbClr val="FF0000"/>
                </a:solidFill>
                <a:cs typeface="Arial" panose="020B0604020202020204" pitchFamily="34" charset="0"/>
              </a:rPr>
              <a:t>BIỆN PHÁP</a:t>
            </a:r>
            <a:r>
              <a:rPr lang="en-US" sz="3600" b="1" dirty="0" smtClean="0">
                <a:solidFill>
                  <a:srgbClr val="FF0000"/>
                </a:solidFill>
                <a:cs typeface="Arial" panose="020B0604020202020204" pitchFamily="34" charset="0"/>
              </a:rPr>
              <a:t>:</a:t>
            </a:r>
            <a:endParaRPr lang="vi-VN" sz="3600" dirty="0">
              <a:solidFill>
                <a:srgbClr val="FF0000"/>
              </a:solidFill>
              <a:cs typeface="Arial" panose="020B0604020202020204" pitchFamily="34" charset="0"/>
            </a:endParaRPr>
          </a:p>
        </p:txBody>
      </p:sp>
      <p:sp>
        <p:nvSpPr>
          <p:cNvPr id="10" name="Text Box 6"/>
          <p:cNvSpPr txBox="1">
            <a:spLocks noChangeArrowheads="1"/>
          </p:cNvSpPr>
          <p:nvPr/>
        </p:nvSpPr>
        <p:spPr bwMode="auto">
          <a:xfrm>
            <a:off x="2320834" y="2444758"/>
            <a:ext cx="3352800" cy="523220"/>
          </a:xfrm>
          <a:prstGeom prst="rect">
            <a:avLst/>
          </a:prstGeom>
          <a:gradFill rotWithShape="1">
            <a:gsLst>
              <a:gs pos="0">
                <a:schemeClr val="bg1">
                  <a:lumMod val="65000"/>
                </a:schemeClr>
              </a:gs>
              <a:gs pos="50000">
                <a:srgbClr val="CCCC00"/>
              </a:gs>
              <a:gs pos="100000">
                <a:srgbClr val="CCCC00">
                  <a:gamma/>
                  <a:shade val="46275"/>
                  <a:invGamma/>
                </a:srgbClr>
              </a:gs>
            </a:gsLst>
            <a:lin ang="5400000" scaled="1"/>
          </a:gradFill>
          <a:ln w="28575">
            <a:noFill/>
            <a:miter lim="800000"/>
            <a:headEnd/>
            <a:tailEnd/>
          </a:ln>
          <a:effectLst/>
        </p:spPr>
        <p:txBody>
          <a:bodyPr wrap="square">
            <a:spAutoFit/>
          </a:bodyPr>
          <a:lstStyle/>
          <a:p>
            <a:pPr eaLnBrk="1" hangingPunct="1"/>
            <a:r>
              <a:rPr lang="en-US" sz="2800" b="1" dirty="0">
                <a:solidFill>
                  <a:srgbClr val="7030A0"/>
                </a:solidFill>
                <a:latin typeface="Times New Roman" pitchFamily="18" charset="0"/>
                <a:cs typeface="Times New Roman" pitchFamily="18" charset="0"/>
              </a:rPr>
              <a:t>II. THỰC TRẠNG</a:t>
            </a:r>
          </a:p>
        </p:txBody>
      </p:sp>
    </p:spTree>
    <p:extLst>
      <p:ext uri="{BB962C8B-B14F-4D97-AF65-F5344CB8AC3E}">
        <p14:creationId xmlns:p14="http://schemas.microsoft.com/office/powerpoint/2010/main" val="3520703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Text Box 6"/>
          <p:cNvSpPr txBox="1">
            <a:spLocks noGrp="1" noChangeArrowheads="1"/>
          </p:cNvSpPr>
          <p:nvPr>
            <p:ph type="title"/>
          </p:nvPr>
        </p:nvSpPr>
        <p:spPr bwMode="auto">
          <a:xfrm>
            <a:off x="4504006" y="731571"/>
            <a:ext cx="2825262" cy="4801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a:noFill/>
            <a:miter lim="800000"/>
            <a:headEnd/>
            <a:tailEnd/>
          </a:ln>
          <a:effectLst/>
        </p:spPr>
        <p:txBody>
          <a:bodyPr wrap="square">
            <a:spAutoFit/>
          </a:bodyPr>
          <a:lstStyle/>
          <a:p>
            <a:pPr eaLnBrk="1" hangingPunct="1"/>
            <a:r>
              <a:rPr lang="en-US" sz="2800" b="1" dirty="0" smtClean="0">
                <a:solidFill>
                  <a:srgbClr val="FF0000"/>
                </a:solidFill>
                <a:latin typeface="Arial" panose="020B0604020202020204" pitchFamily="34" charset="0"/>
                <a:cs typeface="Arial" panose="020B0604020202020204" pitchFamily="34" charset="0"/>
              </a:rPr>
              <a:t>V</a:t>
            </a:r>
            <a:r>
              <a:rPr lang="en-US" sz="2800" b="1" dirty="0">
                <a:solidFill>
                  <a:srgbClr val="FF0000"/>
                </a:solidFill>
                <a:latin typeface="Arial" panose="020B0604020202020204" pitchFamily="34" charset="0"/>
                <a:cs typeface="Arial" panose="020B0604020202020204" pitchFamily="34" charset="0"/>
              </a:rPr>
              <a:t>. KẾT LUẬN</a:t>
            </a:r>
          </a:p>
        </p:txBody>
      </p:sp>
      <p:sp>
        <p:nvSpPr>
          <p:cNvPr id="3" name="Content Placeholder 2"/>
          <p:cNvSpPr>
            <a:spLocks noGrp="1"/>
          </p:cNvSpPr>
          <p:nvPr>
            <p:ph idx="1"/>
          </p:nvPr>
        </p:nvSpPr>
        <p:spPr/>
        <p:txBody>
          <a:bodyPr>
            <a:normAutofit/>
          </a:bodyPr>
          <a:lstStyle/>
          <a:p>
            <a:pPr marL="514350" indent="-514350" algn="just">
              <a:buAutoNum type="arabicPeriod"/>
            </a:pPr>
            <a:r>
              <a:rPr lang="en-US" dirty="0" smtClean="0">
                <a:latin typeface="Times New Roman" pitchFamily="18" charset="0"/>
                <a:cs typeface="Times New Roman" pitchFamily="18" charset="0"/>
              </a:rPr>
              <a:t>Ý </a:t>
            </a:r>
            <a:r>
              <a:rPr lang="en-US" dirty="0" err="1" smtClean="0">
                <a:latin typeface="Times New Roman" pitchFamily="18" charset="0"/>
                <a:cs typeface="Times New Roman" pitchFamily="18" charset="0"/>
              </a:rPr>
              <a:t>nghĩa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a:t>
            </a:r>
          </a:p>
          <a:p>
            <a:pPr marL="0" indent="0" algn="just">
              <a:buNone/>
            </a:pPr>
            <a:r>
              <a:rPr lang="en-US" dirty="0" smtClean="0">
                <a:latin typeface="Times New Roman" pitchFamily="18" charset="0"/>
                <a:cs typeface="Times New Roman" pitchFamily="18" charset="0"/>
              </a:rPr>
              <a:t>- Việc luyện viết cho học sinh là một việc làm hết sức cần thiết vì nó giúp học sinh </a:t>
            </a:r>
            <a:r>
              <a:rPr lang="en-US" dirty="0" smtClean="0">
                <a:latin typeface="Times New Roman" pitchFamily="18" charset="0"/>
                <a:cs typeface="Times New Roman" pitchFamily="18" charset="0"/>
              </a:rPr>
              <a:t>rèn </a:t>
            </a:r>
            <a:r>
              <a:rPr lang="en-US" dirty="0" smtClean="0">
                <a:latin typeface="Times New Roman" pitchFamily="18" charset="0"/>
                <a:cs typeface="Times New Roman" pitchFamily="18" charset="0"/>
              </a:rPr>
              <a:t>đức tính chăm chỉ, cần cù, chịu khó, góp phần nâng cao chất lượng giáo dục. Đây là công việc đòi hỏi người giáo viên phải kiên trì, nhẫn </a:t>
            </a:r>
            <a:r>
              <a:rPr lang="en-US" dirty="0" smtClean="0">
                <a:latin typeface="Times New Roman" pitchFamily="18" charset="0"/>
                <a:cs typeface="Times New Roman" pitchFamily="18" charset="0"/>
              </a:rPr>
              <a:t>nại, </a:t>
            </a:r>
            <a:r>
              <a:rPr lang="en-US" dirty="0" smtClean="0">
                <a:latin typeface="Times New Roman" pitchFamily="18" charset="0"/>
                <a:cs typeface="Times New Roman" pitchFamily="18" charset="0"/>
              </a:rPr>
              <a:t>không nôn nóng.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rèn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đúng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đến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đẹp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đẹp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nghệ</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kết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bền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bỉ</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óc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thẩm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mỹ</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cốt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người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828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9656" y="1012873"/>
            <a:ext cx="10747717" cy="4561449"/>
          </a:xfrm>
        </p:spPr>
        <p:txBody>
          <a:bodyPr>
            <a:norm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nghị</a:t>
            </a:r>
            <a:r>
              <a:rPr lang="en-US" sz="2800" b="1" dirty="0">
                <a:solidFill>
                  <a:srgbClr val="FF0000"/>
                </a:solidFill>
                <a:latin typeface="Times New Roman" panose="02020603050405020304" pitchFamily="18" charset="0"/>
                <a:cs typeface="Times New Roman" panose="02020603050405020304" pitchFamily="18" charset="0"/>
              </a:rPr>
              <a:t>:</a:t>
            </a:r>
            <a:br>
              <a:rPr lang="en-US" sz="2800" b="1" dirty="0">
                <a:solidFill>
                  <a:srgbClr val="FF0000"/>
                </a:solidFill>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rèn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a:t>
            </a: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Ban </a:t>
            </a:r>
            <a:r>
              <a:rPr lang="en-US" sz="3000" dirty="0" err="1">
                <a:latin typeface="Times New Roman" panose="02020603050405020304" pitchFamily="18" charset="0"/>
                <a:cs typeface="Times New Roman" panose="02020603050405020304" pitchFamily="18" charset="0"/>
              </a:rPr>
              <a:t>Giám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kẻ</a:t>
            </a:r>
            <a:r>
              <a:rPr lang="en-US" sz="3000" dirty="0">
                <a:latin typeface="Times New Roman" panose="02020603050405020304" pitchFamily="18" charset="0"/>
                <a:cs typeface="Times New Roman" panose="02020603050405020304" pitchFamily="18" charset="0"/>
              </a:rPr>
              <a:t> ô li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đẹp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đúng</a:t>
            </a:r>
            <a:r>
              <a:rPr lang="en-US" sz="3000" dirty="0">
                <a:latin typeface="Times New Roman" panose="02020603050405020304" pitchFamily="18" charset="0"/>
                <a:cs typeface="Times New Roman" panose="02020603050405020304" pitchFamily="18" charset="0"/>
              </a:rPr>
              <a:t> ô li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kẻ</a:t>
            </a:r>
            <a:r>
              <a:rPr lang="en-US" sz="3000" dirty="0">
                <a:latin typeface="Times New Roman" panose="02020603050405020304" pitchFamily="18" charset="0"/>
                <a:cs typeface="Times New Roman" panose="02020603050405020304" pitchFamily="18" charset="0"/>
              </a:rPr>
              <a:t>. </a:t>
            </a:r>
            <a:br>
              <a:rPr lang="en-US" sz="3000" dirty="0">
                <a:latin typeface="Times New Roman" panose="02020603050405020304" pitchFamily="18" charset="0"/>
                <a:cs typeface="Times New Roman" panose="02020603050405020304" pitchFamily="18" charset="0"/>
              </a:rPr>
            </a:br>
            <a:r>
              <a:rPr lang="en-US" sz="3000" dirty="0">
                <a:latin typeface="Times New Roman" panose="02020603050405020304" pitchFamily="18" charset="0"/>
                <a:cs typeface="Times New Roman" panose="02020603050405020304" pitchFamily="18" charset="0"/>
              </a:rPr>
              <a:t>- GV </a:t>
            </a:r>
            <a:r>
              <a:rPr lang="en-US" sz="3000" dirty="0" err="1">
                <a:latin typeface="Times New Roman" panose="02020603050405020304" pitchFamily="18" charset="0"/>
                <a:cs typeface="Times New Roman" panose="02020603050405020304" pitchFamily="18" charset="0"/>
              </a:rPr>
              <a:t>cần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mềm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phỏng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họa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hay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bút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nghiêng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chuẩn</a:t>
            </a:r>
            <a:r>
              <a:rPr lang="en-US" sz="3000" dirty="0">
                <a:latin typeface="Times New Roman" panose="02020603050405020304" pitchFamily="18" charset="0"/>
                <a:cs typeface="Times New Roman" panose="02020603050405020304" pitchFamily="18" charset="0"/>
              </a:rPr>
              <a:t>). </a:t>
            </a:r>
            <a:br>
              <a:rPr lang="en-US" sz="3000" dirty="0">
                <a:latin typeface="Times New Roman" panose="02020603050405020304" pitchFamily="18"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8851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
            <a:ext cx="12084148" cy="67945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15" descr="PURPLEIVYFLOWERGLITTERLINE.gif PURPLE IVY FLOWER GLITTER LINE image by aneelahafe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8614" y="170194"/>
            <a:ext cx="11666920" cy="39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6" descr="PURPLEIVYFLOWERGLITTERLINE.gif PURPLE IVY FLOWER GLITTER LINE image by aneelahafe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2661" y="3388271"/>
            <a:ext cx="5791200" cy="3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7" descr="PURPLEIVYFLOWERGLITTERLINE.gif PURPLE IVY FLOWER GLITTER LINE image by aneelahafe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8559" y="6276976"/>
            <a:ext cx="11329489"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8" descr="PURPLEIVYFLOWERGLITTERLINE.gif PURPLE IVY FLOWER GLITTER LINE image by aneelahafee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834851" y="3386457"/>
            <a:ext cx="5791200" cy="38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9" descr="Sh-chichan-kool-948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121" y="6034858"/>
            <a:ext cx="914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0" descr="Sh-chichan-kool-948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433" y="57151"/>
            <a:ext cx="914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1" descr="Sh-chichan-kool-948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49216" y="81818"/>
            <a:ext cx="914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2" descr="Sh-chichan-kool-948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90848" y="6023525"/>
            <a:ext cx="914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1" name="Group 23"/>
          <p:cNvGrpSpPr>
            <a:grpSpLocks/>
          </p:cNvGrpSpPr>
          <p:nvPr/>
        </p:nvGrpSpPr>
        <p:grpSpPr bwMode="auto">
          <a:xfrm>
            <a:off x="0" y="1"/>
            <a:ext cx="12192000" cy="6873875"/>
            <a:chOff x="0" y="-10"/>
            <a:chExt cx="5760" cy="4330"/>
          </a:xfrm>
        </p:grpSpPr>
        <p:pic>
          <p:nvPicPr>
            <p:cNvPr id="20496" name="Picture 2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26"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7"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WordArt 19"/>
          <p:cNvSpPr>
            <a:spLocks noChangeArrowheads="1" noChangeShapeType="1" noTextEdit="1"/>
          </p:cNvSpPr>
          <p:nvPr/>
        </p:nvSpPr>
        <p:spPr bwMode="auto">
          <a:xfrm>
            <a:off x="890728" y="1518469"/>
            <a:ext cx="10258488" cy="3672509"/>
          </a:xfrm>
          <a:prstGeom prst="rect">
            <a:avLst/>
          </a:prstGeom>
        </p:spPr>
        <p:txBody>
          <a:bodyPr wrap="none" fromWordArt="1">
            <a:prstTxWarp prst="textCanUp">
              <a:avLst>
                <a:gd name="adj" fmla="val 85713"/>
              </a:avLst>
            </a:prstTxWarp>
            <a:scene3d>
              <a:camera prst="legacyPerspectiveTop"/>
              <a:lightRig rig="legacyFlat3" dir="b"/>
            </a:scene3d>
            <a:sp3d extrusionH="887400" prstMaterial="legacyMatte">
              <a:extrusionClr>
                <a:schemeClr val="bg1"/>
              </a:extrusionClr>
            </a:sp3d>
          </a:bodyPr>
          <a:lstStyle/>
          <a:p>
            <a:pPr algn="ctr"/>
            <a:r>
              <a:rPr lang="en-US" sz="3600" b="1" kern="10" dirty="0">
                <a:ln w="9525">
                  <a:round/>
                  <a:headEnd/>
                  <a:tailEnd/>
                </a:ln>
                <a:solidFill>
                  <a:srgbClr val="FF0000"/>
                </a:solidFill>
                <a:latin typeface="Times New Roman"/>
                <a:cs typeface="Times New Roman"/>
              </a:rPr>
              <a:t> XIN CHÂN THÀNH CẢM ƠN  </a:t>
            </a:r>
          </a:p>
          <a:p>
            <a:pPr algn="ctr"/>
            <a:r>
              <a:rPr lang="en-US" sz="3600" b="1" kern="10" dirty="0">
                <a:ln w="9525">
                  <a:round/>
                  <a:headEnd/>
                  <a:tailEnd/>
                </a:ln>
                <a:solidFill>
                  <a:srgbClr val="FF0000"/>
                </a:solidFill>
                <a:latin typeface="Times New Roman"/>
                <a:cs typeface="Times New Roman"/>
              </a:rPr>
              <a:t>BAN GIÁM KHẢO VÀ QUÝ THẦY CÔ GIÁO! </a:t>
            </a:r>
          </a:p>
        </p:txBody>
      </p:sp>
    </p:spTree>
    <p:extLst>
      <p:ext uri="{BB962C8B-B14F-4D97-AF65-F5344CB8AC3E}">
        <p14:creationId xmlns:p14="http://schemas.microsoft.com/office/powerpoint/2010/main" val="21578342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5" name="Text Box 22"/>
          <p:cNvSpPr txBox="1">
            <a:spLocks noChangeArrowheads="1"/>
          </p:cNvSpPr>
          <p:nvPr/>
        </p:nvSpPr>
        <p:spPr bwMode="auto">
          <a:xfrm>
            <a:off x="1981200" y="228600"/>
            <a:ext cx="3994597" cy="6463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a:noFill/>
            <a:miter lim="800000"/>
            <a:headEnd/>
            <a:tailEnd/>
          </a:ln>
          <a:effectLst/>
        </p:spPr>
        <p:txBody>
          <a:bodyPr wrap="square">
            <a:spAutoFit/>
          </a:bodyPr>
          <a:lstStyle/>
          <a:p>
            <a:pPr eaLnBrk="1" hangingPunct="1"/>
            <a:r>
              <a:rPr lang="en-US" sz="3600" b="1" smtClean="0">
                <a:solidFill>
                  <a:srgbClr val="990033"/>
                </a:solidFill>
                <a:latin typeface="Times New Roman" pitchFamily="18" charset="0"/>
                <a:cs typeface="Times New Roman" pitchFamily="18" charset="0"/>
              </a:rPr>
              <a:t>I. ĐẶT VẤN ĐỀ</a:t>
            </a:r>
            <a:endParaRPr lang="en-US" sz="3600" b="1" dirty="0">
              <a:solidFill>
                <a:srgbClr val="990033"/>
              </a:solidFill>
              <a:latin typeface="Times New Roman" pitchFamily="18" charset="0"/>
              <a:cs typeface="Times New Roman" pitchFamily="18" charset="0"/>
            </a:endParaRPr>
          </a:p>
        </p:txBody>
      </p:sp>
      <p:sp>
        <p:nvSpPr>
          <p:cNvPr id="3" name="Text Box 6"/>
          <p:cNvSpPr txBox="1">
            <a:spLocks noChangeArrowheads="1"/>
          </p:cNvSpPr>
          <p:nvPr/>
        </p:nvSpPr>
        <p:spPr bwMode="auto">
          <a:xfrm>
            <a:off x="2690787" y="1055827"/>
            <a:ext cx="4014813" cy="646331"/>
          </a:xfrm>
          <a:prstGeom prst="rect">
            <a:avLst/>
          </a:prstGeom>
          <a:gradFill rotWithShape="1">
            <a:gsLst>
              <a:gs pos="0">
                <a:schemeClr val="bg1">
                  <a:lumMod val="65000"/>
                </a:schemeClr>
              </a:gs>
              <a:gs pos="50000">
                <a:srgbClr val="CCCC00"/>
              </a:gs>
              <a:gs pos="100000">
                <a:srgbClr val="CCCC00">
                  <a:gamma/>
                  <a:shade val="46275"/>
                  <a:invGamma/>
                </a:srgbClr>
              </a:gs>
            </a:gsLst>
            <a:lin ang="5400000" scaled="1"/>
          </a:gradFill>
          <a:ln w="28575">
            <a:noFill/>
            <a:miter lim="800000"/>
            <a:headEnd/>
            <a:tailEnd/>
          </a:ln>
          <a:effectLst/>
        </p:spPr>
        <p:txBody>
          <a:bodyPr wrap="square">
            <a:spAutoFit/>
          </a:bodyPr>
          <a:lstStyle/>
          <a:p>
            <a:pPr eaLnBrk="1" hangingPunct="1"/>
            <a:r>
              <a:rPr lang="en-US" sz="3600" b="1" dirty="0" smtClean="0">
                <a:latin typeface="Times New Roman" pitchFamily="18" charset="0"/>
                <a:cs typeface="Times New Roman" pitchFamily="18" charset="0"/>
              </a:rPr>
              <a:t>II. THỰC TRẠNG</a:t>
            </a:r>
            <a:endParaRPr lang="en-US" sz="36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377645"/>
              </p:ext>
            </p:extLst>
          </p:nvPr>
        </p:nvGraphicFramePr>
        <p:xfrm>
          <a:off x="801859" y="3452884"/>
          <a:ext cx="10733648" cy="2570330"/>
        </p:xfrm>
        <a:graphic>
          <a:graphicData uri="http://schemas.openxmlformats.org/drawingml/2006/table">
            <a:tbl>
              <a:tblPr firstRow="1" firstCol="1" bandRow="1">
                <a:tableStyleId>{5C22544A-7EE6-4342-B048-85BDC9FD1C3A}</a:tableStyleId>
              </a:tblPr>
              <a:tblGrid>
                <a:gridCol w="1519810"/>
                <a:gridCol w="2619905"/>
                <a:gridCol w="2197189"/>
                <a:gridCol w="2198372"/>
                <a:gridCol w="2198372"/>
              </a:tblGrid>
              <a:tr h="1285165">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TSHS</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smtClean="0">
                          <a:effectLst/>
                          <a:latin typeface="Times New Roman" panose="02020603050405020304" pitchFamily="18" charset="0"/>
                          <a:cs typeface="Times New Roman" panose="02020603050405020304" pitchFamily="18" charset="0"/>
                        </a:rPr>
                        <a:t>ĐỢT KIỂM TRA</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VỞ LOẠI 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VỞ LOẠI 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a:effectLst/>
                          <a:latin typeface="Times New Roman" panose="02020603050405020304" pitchFamily="18" charset="0"/>
                          <a:cs typeface="Times New Roman" panose="02020603050405020304" pitchFamily="18" charset="0"/>
                        </a:rPr>
                        <a:t>VỞ LOẠI 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1285165">
                <a:tc>
                  <a:txBody>
                    <a:bodyPr/>
                    <a:lstStyle/>
                    <a:p>
                      <a:pPr algn="ctr">
                        <a:lnSpc>
                          <a:spcPts val="2000"/>
                        </a:lnSpc>
                        <a:spcAft>
                          <a:spcPts val="60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ts val="2000"/>
                        </a:lnSpc>
                        <a:spcBef>
                          <a:spcPts val="0"/>
                        </a:spcBef>
                        <a:spcAft>
                          <a:spcPts val="600"/>
                        </a:spcAft>
                        <a:buClrTx/>
                        <a:buSzTx/>
                        <a:buFontTx/>
                        <a:buNone/>
                        <a:tabLst/>
                        <a:defRPr/>
                      </a:pPr>
                      <a:r>
                        <a:rPr lang="en-US" sz="2800" dirty="0" err="1" smtClean="0">
                          <a:effectLst/>
                          <a:latin typeface="Times New Roman" panose="02020603050405020304" pitchFamily="18" charset="0"/>
                          <a:cs typeface="Times New Roman" panose="02020603050405020304" pitchFamily="18" charset="0"/>
                        </a:rPr>
                        <a:t>Đầu</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năm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học</a:t>
                      </a:r>
                      <a:r>
                        <a:rPr lang="en-US" sz="2800" dirty="0" smtClean="0">
                          <a:effectLst/>
                          <a:latin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8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25,8%</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13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41,9%</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2000"/>
                        </a:lnSpc>
                        <a:spcAft>
                          <a:spcPts val="600"/>
                        </a:spcAft>
                      </a:pPr>
                      <a:r>
                        <a:rPr lang="en-US" sz="2800" dirty="0">
                          <a:effectLst/>
                          <a:latin typeface="Times New Roman" panose="02020603050405020304" pitchFamily="18" charset="0"/>
                          <a:cs typeface="Times New Roman" panose="02020603050405020304" pitchFamily="18" charset="0"/>
                        </a:rPr>
                        <a:t>10 </a:t>
                      </a:r>
                      <a:r>
                        <a:rPr lang="en-US" sz="2800" dirty="0" smtClean="0">
                          <a:effectLst/>
                          <a:latin typeface="Times New Roman" panose="02020603050405020304" pitchFamily="18" charset="0"/>
                          <a:cs typeface="Times New Roman" panose="02020603050405020304" pitchFamily="18" charset="0"/>
                        </a:rPr>
                        <a:t>(</a:t>
                      </a:r>
                      <a:r>
                        <a:rPr lang="en-US" sz="2800" kern="1200" dirty="0" smtClean="0">
                          <a:solidFill>
                            <a:schemeClr val="dk1"/>
                          </a:solidFill>
                          <a:effectLst/>
                          <a:latin typeface="+mn-lt"/>
                          <a:ea typeface="+mn-ea"/>
                          <a:cs typeface="+mn-cs"/>
                        </a:rPr>
                        <a:t>32,3%</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6" name="Title 1"/>
          <p:cNvSpPr>
            <a:spLocks noGrp="1"/>
          </p:cNvSpPr>
          <p:nvPr>
            <p:ph type="title"/>
          </p:nvPr>
        </p:nvSpPr>
        <p:spPr>
          <a:xfrm>
            <a:off x="4351634" y="2387958"/>
            <a:ext cx="3264794" cy="685800"/>
          </a:xfrm>
        </p:spPr>
        <p:txBody>
          <a:bodyPr>
            <a:normAutofit/>
          </a:bodyPr>
          <a:lstStyle/>
          <a:p>
            <a:r>
              <a:rPr lang="en-US" sz="3200" dirty="0" err="1">
                <a:solidFill>
                  <a:srgbClr val="FF0000"/>
                </a:solidFill>
                <a:latin typeface="+mn-lt"/>
                <a:cs typeface="Times New Roman" panose="02020603050405020304" pitchFamily="18" charset="0"/>
              </a:rPr>
              <a:t>Kết</a:t>
            </a:r>
            <a:r>
              <a:rPr lang="en-US" sz="3200" dirty="0">
                <a:solidFill>
                  <a:srgbClr val="FF0000"/>
                </a:solidFill>
                <a:latin typeface="+mn-lt"/>
                <a:cs typeface="Times New Roman" panose="02020603050405020304" pitchFamily="18" charset="0"/>
              </a:rPr>
              <a:t> </a:t>
            </a:r>
            <a:r>
              <a:rPr lang="en-US" sz="3200" dirty="0" err="1">
                <a:solidFill>
                  <a:srgbClr val="FF0000"/>
                </a:solidFill>
                <a:latin typeface="+mn-lt"/>
                <a:cs typeface="Times New Roman" panose="02020603050405020304" pitchFamily="18" charset="0"/>
              </a:rPr>
              <a:t>quả</a:t>
            </a:r>
            <a:r>
              <a:rPr lang="en-US" sz="3200" dirty="0">
                <a:solidFill>
                  <a:srgbClr val="FF0000"/>
                </a:solidFill>
                <a:latin typeface="+mn-lt"/>
                <a:cs typeface="Times New Roman" panose="02020603050405020304" pitchFamily="18" charset="0"/>
              </a:rPr>
              <a:t> </a:t>
            </a:r>
            <a:r>
              <a:rPr lang="en-US" sz="3200" dirty="0" err="1">
                <a:solidFill>
                  <a:srgbClr val="FF0000"/>
                </a:solidFill>
                <a:latin typeface="+mn-lt"/>
                <a:cs typeface="Times New Roman" panose="02020603050405020304" pitchFamily="18" charset="0"/>
              </a:rPr>
              <a:t>khảo</a:t>
            </a:r>
            <a:r>
              <a:rPr lang="en-US" sz="3200" dirty="0">
                <a:solidFill>
                  <a:srgbClr val="FF0000"/>
                </a:solidFill>
                <a:latin typeface="+mn-lt"/>
                <a:cs typeface="Times New Roman" panose="02020603050405020304" pitchFamily="18" charset="0"/>
              </a:rPr>
              <a:t> </a:t>
            </a:r>
            <a:r>
              <a:rPr lang="en-US" sz="3200" dirty="0" err="1">
                <a:solidFill>
                  <a:srgbClr val="FF0000"/>
                </a:solidFill>
                <a:latin typeface="+mn-lt"/>
                <a:cs typeface="Times New Roman" panose="02020603050405020304" pitchFamily="18" charset="0"/>
              </a:rPr>
              <a:t>sát</a:t>
            </a:r>
            <a:r>
              <a:rPr lang="en-US" sz="3200" dirty="0">
                <a:solidFill>
                  <a:srgbClr val="FF0000"/>
                </a:solidFill>
                <a:latin typeface="+mn-lt"/>
                <a:cs typeface="Times New Roman" panose="02020603050405020304" pitchFamily="18" charset="0"/>
              </a:rPr>
              <a:t>:</a:t>
            </a:r>
          </a:p>
        </p:txBody>
      </p:sp>
      <p:sp>
        <p:nvSpPr>
          <p:cNvPr id="7" name="Title 1"/>
          <p:cNvSpPr txBox="1">
            <a:spLocks/>
          </p:cNvSpPr>
          <p:nvPr/>
        </p:nvSpPr>
        <p:spPr>
          <a:xfrm>
            <a:off x="3116239" y="1702158"/>
            <a:ext cx="4666794"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FF0000"/>
                </a:solidFill>
                <a:latin typeface="Times New Roman" pitchFamily="18" charset="0"/>
                <a:cs typeface="Times New Roman" pitchFamily="18" charset="0"/>
              </a:rPr>
              <a:t>1. </a:t>
            </a:r>
            <a:r>
              <a:rPr lang="en-US" sz="3200" dirty="0" err="1">
                <a:solidFill>
                  <a:srgbClr val="FF0000"/>
                </a:solidFill>
                <a:latin typeface="Times New Roman" pitchFamily="18" charset="0"/>
                <a:cs typeface="Times New Roman" pitchFamily="18" charset="0"/>
              </a:rPr>
              <a:t>Thực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vị</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55820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14300"/>
            <a:ext cx="8915400" cy="685800"/>
          </a:xfrm>
        </p:spPr>
        <p:txBody>
          <a:bodyPr>
            <a:noAutofit/>
          </a:bodyPr>
          <a:lstStyle/>
          <a:p>
            <a:r>
              <a:rPr lang="en-US" sz="2800" b="1" dirty="0">
                <a:solidFill>
                  <a:srgbClr val="FF0000"/>
                </a:solidFill>
                <a:latin typeface="Times New Roman" pitchFamily="18" charset="0"/>
                <a:cs typeface="Times New Roman" pitchFamily="18" charset="0"/>
              </a:rPr>
              <a:t>Bài viết sai độ cao con chữ, điểm đặt bút chưa </a:t>
            </a:r>
            <a:r>
              <a:rPr lang="en-US" sz="2800" b="1" dirty="0" smtClean="0">
                <a:solidFill>
                  <a:srgbClr val="FF0000"/>
                </a:solidFill>
                <a:latin typeface="Times New Roman" pitchFamily="18" charset="0"/>
                <a:cs typeface="Times New Roman" pitchFamily="18" charset="0"/>
              </a:rPr>
              <a:t>đúng</a:t>
            </a:r>
            <a:endParaRPr lang="en-US" sz="2800"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2133600" y="685800"/>
            <a:ext cx="7772400" cy="6078415"/>
          </a:xfrm>
          <a:prstGeom prst="rect">
            <a:avLst/>
          </a:prstGeom>
          <a:noFill/>
          <a:ln w="9525">
            <a:noFill/>
            <a:miter lim="800000"/>
            <a:headEnd/>
            <a:tailEnd/>
          </a:ln>
          <a:effectLst/>
        </p:spPr>
      </p:pic>
    </p:spTree>
    <p:extLst>
      <p:ext uri="{BB962C8B-B14F-4D97-AF65-F5344CB8AC3E}">
        <p14:creationId xmlns:p14="http://schemas.microsoft.com/office/powerpoint/2010/main" val="1057845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5999" y="82238"/>
            <a:ext cx="7620000" cy="990600"/>
          </a:xfrm>
        </p:spPr>
        <p:txBody>
          <a:bodyPr>
            <a:normAutofit/>
          </a:bodyPr>
          <a:lstStyle/>
          <a:p>
            <a:r>
              <a:rPr lang="en-US" sz="2800" dirty="0">
                <a:solidFill>
                  <a:srgbClr val="FF0000"/>
                </a:solidFill>
                <a:latin typeface="Times New Roman" pitchFamily="18" charset="0"/>
                <a:cs typeface="Times New Roman" pitchFamily="18" charset="0"/>
              </a:rPr>
              <a:t>Bài viết nét khuyết trên bị gãy không </a:t>
            </a:r>
            <a:r>
              <a:rPr lang="en-US" sz="2800" dirty="0" err="1">
                <a:solidFill>
                  <a:srgbClr val="FF0000"/>
                </a:solidFill>
                <a:latin typeface="Times New Roman" pitchFamily="18" charset="0"/>
                <a:cs typeface="Times New Roman" pitchFamily="18" charset="0"/>
              </a:rPr>
              <a:t>thẳng</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nét</a:t>
            </a:r>
            <a:endParaRPr lang="en-US" sz="2800"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a:srcRect/>
          <a:stretch>
            <a:fillRect/>
          </a:stretch>
        </p:blipFill>
        <p:spPr bwMode="auto">
          <a:xfrm>
            <a:off x="2362200" y="1371600"/>
            <a:ext cx="7543800" cy="4648200"/>
          </a:xfrm>
          <a:prstGeom prst="rect">
            <a:avLst/>
          </a:prstGeom>
          <a:noFill/>
          <a:ln w="9525">
            <a:noFill/>
            <a:miter lim="800000"/>
            <a:headEnd/>
            <a:tailEnd/>
          </a:ln>
          <a:effectLst/>
        </p:spPr>
      </p:pic>
    </p:spTree>
    <p:extLst>
      <p:ext uri="{BB962C8B-B14F-4D97-AF65-F5344CB8AC3E}">
        <p14:creationId xmlns:p14="http://schemas.microsoft.com/office/powerpoint/2010/main" val="393836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0305" y="293928"/>
            <a:ext cx="7467600" cy="674399"/>
          </a:xfrm>
        </p:spPr>
        <p:txBody>
          <a:bodyPr>
            <a:normAutofit/>
          </a:bodyPr>
          <a:lstStyle/>
          <a:p>
            <a:pPr marL="0" indent="0" algn="ctr">
              <a:buNone/>
            </a:pPr>
            <a:r>
              <a:rPr lang="en-US" dirty="0" err="1" smtClean="0">
                <a:solidFill>
                  <a:srgbClr val="FF0000"/>
                </a:solidFill>
                <a:latin typeface="Times New Roman" pitchFamily="18" charset="0"/>
                <a:cs typeface="Times New Roman" pitchFamily="18" charset="0"/>
              </a:rPr>
              <a:t>Bài</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viết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chưa</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đúng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độ</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cao</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các</a:t>
            </a:r>
            <a:r>
              <a:rPr lang="en-US" dirty="0" smtClean="0">
                <a:solidFill>
                  <a:srgbClr val="FF0000"/>
                </a:solidFill>
                <a:latin typeface="Times New Roman" pitchFamily="18" charset="0"/>
                <a:cs typeface="Times New Roman" pitchFamily="18" charset="0"/>
              </a:rPr>
              <a:t> con </a:t>
            </a:r>
            <a:r>
              <a:rPr lang="en-US" dirty="0" err="1" smtClean="0">
                <a:solidFill>
                  <a:srgbClr val="FF0000"/>
                </a:solidFill>
                <a:latin typeface="Times New Roman" pitchFamily="18" charset="0"/>
                <a:cs typeface="Times New Roman" pitchFamily="18" charset="0"/>
              </a:rPr>
              <a:t>chữ</a:t>
            </a:r>
            <a:endParaRPr lang="en-US" dirty="0">
              <a:solidFill>
                <a:srgbClr val="FF00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srcRect/>
          <a:stretch>
            <a:fillRect/>
          </a:stretch>
        </p:blipFill>
        <p:spPr bwMode="auto">
          <a:xfrm>
            <a:off x="1497623" y="864630"/>
            <a:ext cx="8915400" cy="5756564"/>
          </a:xfrm>
          <a:prstGeom prst="rect">
            <a:avLst/>
          </a:prstGeom>
          <a:noFill/>
          <a:ln w="9525">
            <a:noFill/>
            <a:miter lim="800000"/>
            <a:headEnd/>
            <a:tailEnd/>
          </a:ln>
          <a:effectLst/>
        </p:spPr>
      </p:pic>
    </p:spTree>
    <p:extLst>
      <p:ext uri="{BB962C8B-B14F-4D97-AF65-F5344CB8AC3E}">
        <p14:creationId xmlns:p14="http://schemas.microsoft.com/office/powerpoint/2010/main" val="3267923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7454" y="2086377"/>
            <a:ext cx="10142806" cy="3090930"/>
          </a:xfrm>
        </p:spPr>
        <p:txBody>
          <a:bodyPr>
            <a:noAutofit/>
          </a:bodyPr>
          <a:lstStyle/>
          <a:p>
            <a:pPr algn="l"/>
            <a:r>
              <a:rPr lang="en-US" b="1" dirty="0" smtClean="0">
                <a:solidFill>
                  <a:srgbClr val="FF0000"/>
                </a:solidFill>
                <a:latin typeface="Arial" panose="020B0604020202020204" pitchFamily="34" charset="0"/>
                <a:cs typeface="Arial" panose="020B0604020202020204" pitchFamily="34" charset="0"/>
              </a:rPr>
              <a:t>	</a:t>
            </a:r>
            <a:r>
              <a:rPr lang="en-US" dirty="0" err="1" smtClean="0">
                <a:latin typeface="Times New Roman" pitchFamily="18" charset="0"/>
                <a:cs typeface="Times New Roman" pitchFamily="18" charset="0"/>
              </a:rPr>
              <a:t>Biện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góp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đồng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nâng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3" name="Rectangle 2"/>
          <p:cNvSpPr/>
          <p:nvPr/>
        </p:nvSpPr>
        <p:spPr>
          <a:xfrm>
            <a:off x="2073499" y="734097"/>
            <a:ext cx="5988676" cy="798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2. </a:t>
            </a:r>
            <a:r>
              <a:rPr lang="en-US" sz="4400" dirty="0" err="1" smtClean="0">
                <a:latin typeface="Times New Roman" pitchFamily="18" charset="0"/>
                <a:cs typeface="Times New Roman" pitchFamily="18" charset="0"/>
              </a:rPr>
              <a:t>Vai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trò</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của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biện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pháp</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776525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981200" y="619780"/>
            <a:ext cx="8458200" cy="523220"/>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w="28575" algn="ctr">
            <a:noFill/>
            <a:miter lim="800000"/>
            <a:headEnd/>
            <a:tailEnd/>
          </a:ln>
          <a:effectLst/>
        </p:spPr>
        <p:txBody>
          <a:bodyPr wrap="square">
            <a:spAutoFit/>
          </a:bodyPr>
          <a:lstStyle/>
          <a:p>
            <a:pPr eaLnBrk="1" hangingPunct="1"/>
            <a:r>
              <a:rPr lang="en-US" sz="2800" b="1" dirty="0">
                <a:solidFill>
                  <a:srgbClr val="FF0000"/>
                </a:solidFill>
                <a:latin typeface="Times New Roman" pitchFamily="18" charset="0"/>
                <a:cs typeface="Times New Roman" pitchFamily="18" charset="0"/>
              </a:rPr>
              <a:t>III. NỘI DUNG VÀ CÁCH THỨC THỰC HIỆN</a:t>
            </a:r>
          </a:p>
        </p:txBody>
      </p:sp>
      <p:sp>
        <p:nvSpPr>
          <p:cNvPr id="4" name="Rectangle 3"/>
          <p:cNvSpPr/>
          <p:nvPr/>
        </p:nvSpPr>
        <p:spPr>
          <a:xfrm>
            <a:off x="1352281" y="1461354"/>
            <a:ext cx="6735651" cy="736509"/>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1. </a:t>
            </a:r>
            <a:r>
              <a:rPr lang="en-US" sz="4400" dirty="0" err="1" smtClean="0">
                <a:latin typeface="Times New Roman" pitchFamily="18" charset="0"/>
                <a:cs typeface="Times New Roman" pitchFamily="18" charset="0"/>
              </a:rPr>
              <a:t>Rèn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thế</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ngồi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viết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đúng</a:t>
            </a:r>
            <a:endParaRPr lang="en-US" sz="4400" dirty="0">
              <a:latin typeface="Times New Roman" pitchFamily="18" charset="0"/>
              <a:cs typeface="Times New Roman" pitchFamily="18" charset="0"/>
            </a:endParaRPr>
          </a:p>
        </p:txBody>
      </p:sp>
      <p:sp>
        <p:nvSpPr>
          <p:cNvPr id="5" name="Rectangle 4"/>
          <p:cNvSpPr/>
          <p:nvPr/>
        </p:nvSpPr>
        <p:spPr>
          <a:xfrm>
            <a:off x="1927537" y="2382989"/>
            <a:ext cx="6145369" cy="63830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2. </a:t>
            </a:r>
            <a:r>
              <a:rPr lang="en-US" sz="4400" dirty="0" err="1" smtClean="0">
                <a:latin typeface="Times New Roman" pitchFamily="18" charset="0"/>
                <a:cs typeface="Times New Roman" pitchFamily="18" charset="0"/>
              </a:rPr>
              <a:t>Rèn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cách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cầm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bút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đúng</a:t>
            </a:r>
            <a:endParaRPr lang="en-US" sz="4400" dirty="0">
              <a:latin typeface="Times New Roman" pitchFamily="18" charset="0"/>
              <a:cs typeface="Times New Roman" pitchFamily="18" charset="0"/>
            </a:endParaRPr>
          </a:p>
        </p:txBody>
      </p:sp>
      <p:sp>
        <p:nvSpPr>
          <p:cNvPr id="6" name="Rectangle 5"/>
          <p:cNvSpPr/>
          <p:nvPr/>
        </p:nvSpPr>
        <p:spPr>
          <a:xfrm>
            <a:off x="2467914" y="3230376"/>
            <a:ext cx="6573055" cy="66971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3. </a:t>
            </a:r>
            <a:r>
              <a:rPr lang="en-US" sz="4400" dirty="0" err="1" smtClean="0">
                <a:latin typeface="Times New Roman" pitchFamily="18" charset="0"/>
                <a:cs typeface="Times New Roman" pitchFamily="18" charset="0"/>
              </a:rPr>
              <a:t>Rèn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vết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đúng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nét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cơ</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bản</a:t>
            </a:r>
            <a:endParaRPr lang="en-US" sz="4400" dirty="0">
              <a:latin typeface="Times New Roman" pitchFamily="18" charset="0"/>
              <a:cs typeface="Times New Roman" pitchFamily="18" charset="0"/>
            </a:endParaRPr>
          </a:p>
        </p:txBody>
      </p:sp>
      <p:sp>
        <p:nvSpPr>
          <p:cNvPr id="7" name="Rectangle 6"/>
          <p:cNvSpPr/>
          <p:nvPr/>
        </p:nvSpPr>
        <p:spPr>
          <a:xfrm>
            <a:off x="2915993" y="4109170"/>
            <a:ext cx="7523407" cy="68258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4.Rèn </a:t>
            </a:r>
            <a:r>
              <a:rPr lang="en-US" sz="4400" dirty="0" err="1" smtClean="0">
                <a:latin typeface="Times New Roman" pitchFamily="18" charset="0"/>
                <a:cs typeface="Times New Roman" pitchFamily="18" charset="0"/>
              </a:rPr>
              <a:t>viết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đúng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độ</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cao</a:t>
            </a:r>
            <a:r>
              <a:rPr lang="en-US" sz="4400" dirty="0" smtClean="0">
                <a:latin typeface="Times New Roman" pitchFamily="18" charset="0"/>
                <a:cs typeface="Times New Roman" pitchFamily="18" charset="0"/>
              </a:rPr>
              <a:t> con </a:t>
            </a:r>
            <a:r>
              <a:rPr lang="en-US" sz="4400" dirty="0" err="1" smtClean="0">
                <a:latin typeface="Times New Roman" pitchFamily="18" charset="0"/>
                <a:cs typeface="Times New Roman" pitchFamily="18" charset="0"/>
              </a:rPr>
              <a:t>chữ</a:t>
            </a:r>
            <a:endParaRPr lang="en-US" sz="4400" dirty="0">
              <a:latin typeface="Times New Roman" pitchFamily="18" charset="0"/>
              <a:cs typeface="Times New Roman" pitchFamily="18" charset="0"/>
            </a:endParaRPr>
          </a:p>
        </p:txBody>
      </p:sp>
      <p:sp>
        <p:nvSpPr>
          <p:cNvPr id="8" name="Rectangle 7"/>
          <p:cNvSpPr/>
          <p:nvPr/>
        </p:nvSpPr>
        <p:spPr>
          <a:xfrm>
            <a:off x="3449391" y="5000835"/>
            <a:ext cx="4818845" cy="67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latin typeface="Times New Roman" pitchFamily="18" charset="0"/>
                <a:cs typeface="Times New Roman" pitchFamily="18" charset="0"/>
              </a:rPr>
              <a:t>5. </a:t>
            </a:r>
            <a:r>
              <a:rPr lang="en-US" sz="4400" dirty="0" err="1" smtClean="0">
                <a:latin typeface="Times New Roman" pitchFamily="18" charset="0"/>
                <a:cs typeface="Times New Roman" pitchFamily="18" charset="0"/>
              </a:rPr>
              <a:t>Rèn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viết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chữ</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đẹp</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2635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837</TotalTime>
  <Words>853</Words>
  <Application>Microsoft Office PowerPoint</Application>
  <PresentationFormat>Custom</PresentationFormat>
  <Paragraphs>98</Paragraphs>
  <Slides>32</Slides>
  <Notes>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Kết quả khảo sát:</vt:lpstr>
      <vt:lpstr>PowerPoint Presentation</vt:lpstr>
      <vt:lpstr>PowerPoint Presentation</vt:lpstr>
      <vt:lpstr>PowerPoint Presentation</vt:lpstr>
      <vt:lpstr> Biện pháp đã góp phần cải thiện tình trạng chữ viết của học sinh, đồng thời nâng cao kĩ thuật viết, giúp các em viết chữ đúng chuẩn và đẹp hơn.</vt:lpstr>
      <vt:lpstr>PowerPoint Presentation</vt:lpstr>
      <vt:lpstr>1. Tư thế ngồi viết đúng</vt:lpstr>
      <vt:lpstr>Hình ảnh minh họa tư thế ngồi viết đúng</vt:lpstr>
      <vt:lpstr>2. Rèn cách cầm bút đúng</vt:lpstr>
      <vt:lpstr>3. Rèn viết chữ đúng nét cơ bản</vt:lpstr>
      <vt:lpstr>Bài viết có nét khuyết trên bị gãy ngoặt ra sau, chỗ giao nhau chưa đúng</vt:lpstr>
      <vt:lpstr>PowerPoint Presentation</vt:lpstr>
      <vt:lpstr>PowerPoint Presentation</vt:lpstr>
      <vt:lpstr>Độ cao các con chữ cỡ nhỏ:</vt:lpstr>
      <vt:lpstr>Chia các con chữ thường thành 4 nhóm</vt:lpstr>
      <vt:lpstr>Chia các chữ hoa thành 6 nhóm:</vt:lpstr>
      <vt:lpstr>Các bước rèn viết chữ hoa:</vt:lpstr>
      <vt:lpstr>5. Rèn viết chữ đẹp</vt:lpstr>
      <vt:lpstr> Ngoài rèn chữ cho học sinh thì chữ viết của giáo viên cũng rất quan trọng vì nó là mẫu để học sinh học tập. Nên tôi rất coi trọng việc trình bày bảng.</vt:lpstr>
      <vt:lpstr>Kết quả khảo sát:</vt:lpstr>
      <vt:lpstr>PowerPoint Presentation</vt:lpstr>
      <vt:lpstr>PowerPoint Presentation</vt:lpstr>
      <vt:lpstr>PowerPoint Presentation</vt:lpstr>
      <vt:lpstr>PowerPoint Presentation</vt:lpstr>
      <vt:lpstr>PowerPoint Presentation</vt:lpstr>
      <vt:lpstr>PowerPoint Presentation</vt:lpstr>
      <vt:lpstr>V. KẾT LUẬN</vt:lpstr>
      <vt:lpstr>2. Kiến nghị: - Giáo viên cần thường xuyên luyện viết để rèn chữ của mình. - Ban Giám Hiệu nhà trường cần có kế hoạch kẻ ô li lên bảng để giáo viên viết chuẩn và đẹp hơn theo đúng ô li và đường kẻ.  - GV cần sử dụng phần mềm mô phỏng chữ viết vào các tiết dạy sử dụng giáo án điện tử (khi giáo viên phân tích quy trình viết các nét cơ bản thì được minh họa trực quan trên màn hình; hay với hình ảnh sinh động của cây bút nghiêng hiện lên từng nét chữ trên dòng kẻ chuẩn).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Delly</cp:lastModifiedBy>
  <cp:revision>68</cp:revision>
  <dcterms:created xsi:type="dcterms:W3CDTF">2021-03-03T03:18:20Z</dcterms:created>
  <dcterms:modified xsi:type="dcterms:W3CDTF">2021-03-07T03:27:19Z</dcterms:modified>
</cp:coreProperties>
</file>